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Lst>
  <p:sldSz cy="5143500" cx="9144000"/>
  <p:notesSz cx="6858000" cy="9144000"/>
  <p:embeddedFontLst>
    <p:embeddedFont>
      <p:font typeface="Raleway"/>
      <p:regular r:id="rId55"/>
      <p:bold r:id="rId56"/>
      <p:italic r:id="rId57"/>
      <p:boldItalic r:id="rId58"/>
    </p:embeddedFont>
    <p:embeddedFont>
      <p:font typeface="Lato"/>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BD6447F-61A2-4F88-9CF4-41D68689D796}">
  <a:tblStyle styleId="{FBD6447F-61A2-4F88-9CF4-41D68689D79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Lato-boldItalic.fntdata"/><Relationship Id="rId61" Type="http://schemas.openxmlformats.org/officeDocument/2006/relationships/font" Target="fonts/Lato-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Lato-bold.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font" Target="fonts/Raleway-regular.fntdata"/><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font" Target="fonts/Raleway-italic.fntdata"/><Relationship Id="rId12" Type="http://schemas.openxmlformats.org/officeDocument/2006/relationships/slide" Target="slides/slide5.xml"/><Relationship Id="rId56" Type="http://schemas.openxmlformats.org/officeDocument/2006/relationships/font" Target="fonts/Raleway-bold.fntdata"/><Relationship Id="rId15" Type="http://schemas.openxmlformats.org/officeDocument/2006/relationships/slide" Target="slides/slide8.xml"/><Relationship Id="rId59" Type="http://schemas.openxmlformats.org/officeDocument/2006/relationships/font" Target="fonts/Lato-regular.fntdata"/><Relationship Id="rId14" Type="http://schemas.openxmlformats.org/officeDocument/2006/relationships/slide" Target="slides/slide7.xml"/><Relationship Id="rId58" Type="http://schemas.openxmlformats.org/officeDocument/2006/relationships/font" Target="fonts/Raleway-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0e7d788cfc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0e7d788cfc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0ca38a67b7_0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0ca38a67b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092a4624a5_0_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092a4624a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0e7d788cfc_2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0e7d788cfc_2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0e7d788cfc_2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0e7d788cfc_2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0e7d788cfc_2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0e7d788cfc_2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092a4624a5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092a4624a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0e7d788cfc_2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0e7d788cfc_2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10cab43281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10cab43281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10cab43281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10cab4328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10cab43281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10cab43281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0e7d788cfc_2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0e7d788cfc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10cab43281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10cab43281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10cab43281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10cab43281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0e7d788cfc_2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0e7d788cfc_2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0e7d788cfc_2_1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0e7d788cfc_2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092a4624a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092a4624a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092a4624a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092a4624a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092a4624a5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092a4624a5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092a4624a5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092a4624a5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092a4624a5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092a4624a5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092a4624a5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092a4624a5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0e7d788cfc_2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0e7d788cfc_2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092a4624a5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092a4624a5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0e7d788cfc_2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0e7d788cfc_2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10cab4328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10cab4328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10cab4328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10cab4328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10cab4328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10cab4328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10cab4328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10cab4328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10cab4328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10cab4328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10cab4328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10cab4328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10cab432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10cab432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0e7d788cfc_2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0e7d788cfc_2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0e7d788cfc_2_8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0e7d788cfc_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0c841431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0c841431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0c8414310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0c8414310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10db4d43bf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10db4d43bf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0c8414310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0c8414310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0e7d788cfc_2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10e7d788cfc_2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10718b12a0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10718b12a0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0ca38a67b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0ca38a67b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10e7d788cfc_2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10e7d788cfc_2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0e7d788cfc_2_9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0e7d788cfc_2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0e7d788cfc_2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0e7d788cfc_2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092a4624a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092a4624a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092a4624a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092a4624a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0e7d788cfc_2_11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0e7d788cfc_2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Google Shape;55;p14"/>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56" name="Google Shape;56;p14"/>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57" name="Google Shape;57;p14"/>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58" name="Google Shape;58;p14"/>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9" name="Google Shape;59;p14"/>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60" name="Google Shape;60;p1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61" name="Shape 61"/>
        <p:cNvGrpSpPr/>
        <p:nvPr/>
      </p:nvGrpSpPr>
      <p:grpSpPr>
        <a:xfrm>
          <a:off x="0" y="0"/>
          <a:ext cx="0" cy="0"/>
          <a:chOff x="0" y="0"/>
          <a:chExt cx="0" cy="0"/>
        </a:xfrm>
      </p:grpSpPr>
      <p:cxnSp>
        <p:nvCxnSpPr>
          <p:cNvPr id="62" name="Google Shape;62;p15"/>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63" name="Google Shape;63;p15"/>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64" name="Google Shape;64;p15"/>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65" name="Google Shape;65;p1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6" name="Shape 66"/>
        <p:cNvGrpSpPr/>
        <p:nvPr/>
      </p:nvGrpSpPr>
      <p:grpSpPr>
        <a:xfrm>
          <a:off x="0" y="0"/>
          <a:ext cx="0" cy="0"/>
          <a:chOff x="0" y="0"/>
          <a:chExt cx="0" cy="0"/>
        </a:xfrm>
      </p:grpSpPr>
      <p:cxnSp>
        <p:nvCxnSpPr>
          <p:cNvPr id="67" name="Google Shape;67;p16"/>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68" name="Google Shape;68;p16"/>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69" name="Google Shape;69;p16"/>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70" name="Google Shape;70;p16"/>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1" name="Google Shape;71;p16"/>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2" name="Google Shape;72;p1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cxnSp>
        <p:nvCxnSpPr>
          <p:cNvPr id="74" name="Google Shape;74;p17"/>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75" name="Google Shape;75;p17"/>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76" name="Google Shape;76;p1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77" name="Google Shape;77;p17"/>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8" name="Google Shape;78;p17"/>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Google Shape;79;p17"/>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0" name="Google Shape;80;p1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1" name="Shape 81"/>
        <p:cNvGrpSpPr/>
        <p:nvPr/>
      </p:nvGrpSpPr>
      <p:grpSpPr>
        <a:xfrm>
          <a:off x="0" y="0"/>
          <a:ext cx="0" cy="0"/>
          <a:chOff x="0" y="0"/>
          <a:chExt cx="0" cy="0"/>
        </a:xfrm>
      </p:grpSpPr>
      <p:sp>
        <p:nvSpPr>
          <p:cNvPr id="82" name="Google Shape;82;p18"/>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83" name="Google Shape;83;p1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4" name="Shape 84"/>
        <p:cNvGrpSpPr/>
        <p:nvPr/>
      </p:nvGrpSpPr>
      <p:grpSpPr>
        <a:xfrm>
          <a:off x="0" y="0"/>
          <a:ext cx="0" cy="0"/>
          <a:chOff x="0" y="0"/>
          <a:chExt cx="0" cy="0"/>
        </a:xfrm>
      </p:grpSpPr>
      <p:cxnSp>
        <p:nvCxnSpPr>
          <p:cNvPr id="85" name="Google Shape;85;p19"/>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86" name="Google Shape;86;p19"/>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7" name="Google Shape;87;p19"/>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8" name="Google Shape;88;p1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53535"/>
        </a:solidFill>
      </p:bgPr>
    </p:bg>
    <p:spTree>
      <p:nvGrpSpPr>
        <p:cNvPr id="89" name="Shape 89"/>
        <p:cNvGrpSpPr/>
        <p:nvPr/>
      </p:nvGrpSpPr>
      <p:grpSpPr>
        <a:xfrm>
          <a:off x="0" y="0"/>
          <a:ext cx="0" cy="0"/>
          <a:chOff x="0" y="0"/>
          <a:chExt cx="0" cy="0"/>
        </a:xfrm>
      </p:grpSpPr>
      <p:cxnSp>
        <p:nvCxnSpPr>
          <p:cNvPr id="90" name="Google Shape;90;p20"/>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91" name="Google Shape;91;p20"/>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92" name="Google Shape;92;p2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3" name="Shape 93"/>
        <p:cNvGrpSpPr/>
        <p:nvPr/>
      </p:nvGrpSpPr>
      <p:grpSpPr>
        <a:xfrm>
          <a:off x="0" y="0"/>
          <a:ext cx="0" cy="0"/>
          <a:chOff x="0" y="0"/>
          <a:chExt cx="0" cy="0"/>
        </a:xfrm>
      </p:grpSpPr>
      <p:sp>
        <p:nvSpPr>
          <p:cNvPr id="94" name="Google Shape;94;p21"/>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 name="Google Shape;95;p21"/>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96" name="Google Shape;96;p21"/>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97" name="Google Shape;97;p21"/>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8" name="Google Shape;98;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99" name="Google Shape;99;p2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0" name="Shape 100"/>
        <p:cNvGrpSpPr/>
        <p:nvPr/>
      </p:nvGrpSpPr>
      <p:grpSpPr>
        <a:xfrm>
          <a:off x="0" y="0"/>
          <a:ext cx="0" cy="0"/>
          <a:chOff x="0" y="0"/>
          <a:chExt cx="0" cy="0"/>
        </a:xfrm>
      </p:grpSpPr>
      <p:cxnSp>
        <p:nvCxnSpPr>
          <p:cNvPr id="101" name="Google Shape;101;p22"/>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102" name="Google Shape;102;p22"/>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103" name="Google Shape;103;p22"/>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04" name="Google Shape;104;p2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cxnSp>
        <p:nvCxnSpPr>
          <p:cNvPr id="106" name="Google Shape;106;p23"/>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107" name="Google Shape;107;p23"/>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108" name="Google Shape;108;p23"/>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109" name="Google Shape;109;p23"/>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10" name="Google Shape;110;p2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1" name="Shape 111"/>
        <p:cNvGrpSpPr/>
        <p:nvPr/>
      </p:nvGrpSpPr>
      <p:grpSpPr>
        <a:xfrm>
          <a:off x="0" y="0"/>
          <a:ext cx="0" cy="0"/>
          <a:chOff x="0" y="0"/>
          <a:chExt cx="0" cy="0"/>
        </a:xfrm>
      </p:grpSpPr>
      <p:sp>
        <p:nvSpPr>
          <p:cNvPr id="112" name="Google Shape;112;p2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52" name="Google Shape;52;p13"/>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53" name="Google Shape;53;p13"/>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hyperlink" Target="https://cutt.ly/analise-rfm" TargetMode="External"/><Relationship Id="rId4" Type="http://schemas.openxmlformats.org/officeDocument/2006/relationships/hyperlink" Target="https://cutt.ly/analise-rfm" TargetMode="External"/><Relationship Id="rId9" Type="http://schemas.openxmlformats.org/officeDocument/2006/relationships/image" Target="../media/image6.jpg"/><Relationship Id="rId5" Type="http://schemas.openxmlformats.org/officeDocument/2006/relationships/hyperlink" Target="https://cutt.ly/analise-vendas" TargetMode="External"/><Relationship Id="rId6" Type="http://schemas.openxmlformats.org/officeDocument/2006/relationships/hyperlink" Target="https://cutt.ly/olist-power-dashboard" TargetMode="External"/><Relationship Id="rId7" Type="http://schemas.openxmlformats.org/officeDocument/2006/relationships/hyperlink" Target="https://cutt.ly/olist-azure-cloud" TargetMode="External"/><Relationship Id="rId8" Type="http://schemas.openxmlformats.org/officeDocument/2006/relationships/hyperlink" Target="https://cutt.ly/olist-pandas-github"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1" Type="http://schemas.openxmlformats.org/officeDocument/2006/relationships/image" Target="../media/image37.png"/><Relationship Id="rId10" Type="http://schemas.openxmlformats.org/officeDocument/2006/relationships/image" Target="../media/image18.png"/><Relationship Id="rId13" Type="http://schemas.openxmlformats.org/officeDocument/2006/relationships/image" Target="../media/image33.png"/><Relationship Id="rId12" Type="http://schemas.openxmlformats.org/officeDocument/2006/relationships/image" Target="../media/image22.png"/><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46.png"/><Relationship Id="rId15" Type="http://schemas.openxmlformats.org/officeDocument/2006/relationships/image" Target="../media/image35.png"/><Relationship Id="rId14" Type="http://schemas.openxmlformats.org/officeDocument/2006/relationships/image" Target="../media/image31.png"/><Relationship Id="rId17" Type="http://schemas.openxmlformats.org/officeDocument/2006/relationships/image" Target="../media/image21.png"/><Relationship Id="rId16" Type="http://schemas.openxmlformats.org/officeDocument/2006/relationships/image" Target="../media/image25.png"/><Relationship Id="rId5" Type="http://schemas.openxmlformats.org/officeDocument/2006/relationships/image" Target="../media/image14.png"/><Relationship Id="rId6" Type="http://schemas.openxmlformats.org/officeDocument/2006/relationships/image" Target="../media/image13.png"/><Relationship Id="rId7" Type="http://schemas.openxmlformats.org/officeDocument/2006/relationships/image" Target="../media/image17.png"/><Relationship Id="rId8"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28.png"/><Relationship Id="rId5" Type="http://schemas.openxmlformats.org/officeDocument/2006/relationships/image" Target="../media/image26.png"/><Relationship Id="rId6"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68.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30.png"/><Relationship Id="rId5"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 Id="rId3" Type="http://schemas.openxmlformats.org/officeDocument/2006/relationships/image" Target="../media/image49.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image" Target="../media/image4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6.xml"/><Relationship Id="rId3"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 Id="rId3" Type="http://schemas.openxmlformats.org/officeDocument/2006/relationships/image" Target="../media/image5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9.xml"/><Relationship Id="rId3"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 Id="rId3" Type="http://schemas.openxmlformats.org/officeDocument/2006/relationships/image" Target="../media/image4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 Id="rId3" Type="http://schemas.openxmlformats.org/officeDocument/2006/relationships/image" Target="../media/image10.png"/><Relationship Id="rId4" Type="http://schemas.openxmlformats.org/officeDocument/2006/relationships/image" Target="../media/image30.png"/><Relationship Id="rId5" Type="http://schemas.openxmlformats.org/officeDocument/2006/relationships/hyperlink" Target="https://cutt.ly/analise-rfm"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2.xml"/><Relationship Id="rId3"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 Id="rId3" Type="http://schemas.openxmlformats.org/officeDocument/2006/relationships/image" Target="../media/image5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 Id="rId3" Type="http://schemas.openxmlformats.org/officeDocument/2006/relationships/image" Target="../media/image5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 Id="rId3" Type="http://schemas.openxmlformats.org/officeDocument/2006/relationships/image" Target="../media/image4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 Id="rId3"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 Id="rId3" Type="http://schemas.openxmlformats.org/officeDocument/2006/relationships/image" Target="../media/image6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 Id="rId3" Type="http://schemas.openxmlformats.org/officeDocument/2006/relationships/image" Target="../media/image6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 Id="rId3" Type="http://schemas.openxmlformats.org/officeDocument/2006/relationships/image" Target="../media/image67.png"/><Relationship Id="rId4" Type="http://schemas.openxmlformats.org/officeDocument/2006/relationships/image" Target="../media/image10.png"/><Relationship Id="rId5"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3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0.xml"/><Relationship Id="rId3" Type="http://schemas.openxmlformats.org/officeDocument/2006/relationships/hyperlink" Target="https://github.com/luiscals1/olist-squad-pandas" TargetMode="External"/><Relationship Id="rId4" Type="http://schemas.openxmlformats.org/officeDocument/2006/relationships/image" Target="../media/image62.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1.xml"/><Relationship Id="rId3" Type="http://schemas.openxmlformats.org/officeDocument/2006/relationships/image" Target="../media/image59.png"/><Relationship Id="rId4" Type="http://schemas.openxmlformats.org/officeDocument/2006/relationships/hyperlink" Target="https://github.com/luiscals1/olist-squad-pandas"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2.xml"/><Relationship Id="rId3" Type="http://schemas.openxmlformats.org/officeDocument/2006/relationships/hyperlink" Target="https://github.com/luiscals1/olist-squad-pandas" TargetMode="External"/><Relationship Id="rId4" Type="http://schemas.openxmlformats.org/officeDocument/2006/relationships/image" Target="../media/image5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3.xml"/><Relationship Id="rId3" Type="http://schemas.openxmlformats.org/officeDocument/2006/relationships/image" Target="../media/image52.png"/><Relationship Id="rId4" Type="http://schemas.openxmlformats.org/officeDocument/2006/relationships/image" Target="../media/image66.png"/><Relationship Id="rId5" Type="http://schemas.openxmlformats.org/officeDocument/2006/relationships/image" Target="../media/image57.png"/><Relationship Id="rId6" Type="http://schemas.openxmlformats.org/officeDocument/2006/relationships/image" Target="../media/image65.png"/><Relationship Id="rId7" Type="http://schemas.openxmlformats.org/officeDocument/2006/relationships/image" Target="../media/image5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4.xml"/><Relationship Id="rId3" Type="http://schemas.openxmlformats.org/officeDocument/2006/relationships/image" Target="../media/image6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5.xml"/><Relationship Id="rId3" Type="http://schemas.openxmlformats.org/officeDocument/2006/relationships/image" Target="../media/image6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7.xml"/><Relationship Id="rId3" Type="http://schemas.openxmlformats.org/officeDocument/2006/relationships/image" Target="../media/image10.png"/><Relationship Id="rId4" Type="http://schemas.openxmlformats.org/officeDocument/2006/relationships/image" Target="../media/image30.png"/><Relationship Id="rId9" Type="http://schemas.openxmlformats.org/officeDocument/2006/relationships/hyperlink" Target="mailto:luiscals.ds@gmail.com" TargetMode="External"/><Relationship Id="rId5" Type="http://schemas.openxmlformats.org/officeDocument/2006/relationships/image" Target="../media/image15.png"/><Relationship Id="rId6" Type="http://schemas.openxmlformats.org/officeDocument/2006/relationships/hyperlink" Target="mailto:giuferreira@gmail.com" TargetMode="External"/><Relationship Id="rId7" Type="http://schemas.openxmlformats.org/officeDocument/2006/relationships/hyperlink" Target="mailto:andersonssodre@gmail.com" TargetMode="External"/><Relationship Id="rId8" Type="http://schemas.openxmlformats.org/officeDocument/2006/relationships/hyperlink" Target="mailto:oliveiracella47@gmail.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8.jp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4.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5"/>
          <p:cNvSpPr txBox="1"/>
          <p:nvPr>
            <p:ph idx="1" type="subTitle"/>
          </p:nvPr>
        </p:nvSpPr>
        <p:spPr>
          <a:xfrm>
            <a:off x="2406625" y="3262825"/>
            <a:ext cx="6678300" cy="1495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pt-BR" sz="2200"/>
              <a:t>Giuliano Ferreira</a:t>
            </a:r>
            <a:br>
              <a:rPr lang="pt-BR" sz="2200"/>
            </a:br>
            <a:r>
              <a:rPr lang="pt-BR" sz="2200"/>
              <a:t>Anderson Monteiro</a:t>
            </a:r>
            <a:endParaRPr sz="2200"/>
          </a:p>
          <a:p>
            <a:pPr indent="0" lvl="0" marL="0" rtl="0" algn="l">
              <a:spcBef>
                <a:spcPts val="0"/>
              </a:spcBef>
              <a:spcAft>
                <a:spcPts val="0"/>
              </a:spcAft>
              <a:buNone/>
            </a:pPr>
            <a:r>
              <a:rPr lang="pt-BR" sz="2200"/>
              <a:t>Marcella </a:t>
            </a:r>
            <a:r>
              <a:rPr lang="pt-BR" sz="2200"/>
              <a:t>Oliveira</a:t>
            </a:r>
            <a:endParaRPr sz="2200"/>
          </a:p>
          <a:p>
            <a:pPr indent="0" lvl="0" marL="0" rtl="0" algn="l">
              <a:spcBef>
                <a:spcPts val="0"/>
              </a:spcBef>
              <a:spcAft>
                <a:spcPts val="0"/>
              </a:spcAft>
              <a:buNone/>
            </a:pPr>
            <a:r>
              <a:rPr lang="pt-BR" sz="2200"/>
              <a:t>Luís Carlos Almeida</a:t>
            </a:r>
            <a:endParaRPr sz="2200"/>
          </a:p>
        </p:txBody>
      </p:sp>
      <p:sp>
        <p:nvSpPr>
          <p:cNvPr id="118" name="Google Shape;118;p25"/>
          <p:cNvSpPr txBox="1"/>
          <p:nvPr>
            <p:ph type="ctrTitle"/>
          </p:nvPr>
        </p:nvSpPr>
        <p:spPr>
          <a:xfrm>
            <a:off x="2406625" y="1600800"/>
            <a:ext cx="6737400" cy="12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400"/>
              <a:t>SOLUÇÃO COMPLETA BASEADA EM DADOS: </a:t>
            </a:r>
            <a:r>
              <a:rPr lang="pt-BR" sz="2400"/>
              <a:t>DATA ENGINEERING,</a:t>
            </a:r>
            <a:r>
              <a:rPr lang="pt-BR" sz="2400"/>
              <a:t> DATA SCIENCE, DATA </a:t>
            </a:r>
            <a:r>
              <a:rPr lang="pt-BR" sz="2400"/>
              <a:t>ANALYTICS, </a:t>
            </a:r>
            <a:r>
              <a:rPr lang="pt-BR" sz="2400"/>
              <a:t>DATA STORYTELLING</a:t>
            </a:r>
            <a:endParaRPr sz="2400"/>
          </a:p>
        </p:txBody>
      </p:sp>
      <p:pic>
        <p:nvPicPr>
          <p:cNvPr id="119" name="Google Shape;119;p25"/>
          <p:cNvPicPr preferRelativeResize="0"/>
          <p:nvPr/>
        </p:nvPicPr>
        <p:blipFill>
          <a:blip r:embed="rId3">
            <a:alphaModFix/>
          </a:blip>
          <a:stretch>
            <a:fillRect/>
          </a:stretch>
        </p:blipFill>
        <p:spPr>
          <a:xfrm>
            <a:off x="2465700" y="0"/>
            <a:ext cx="6678301" cy="1371600"/>
          </a:xfrm>
          <a:prstGeom prst="rect">
            <a:avLst/>
          </a:prstGeom>
          <a:noFill/>
          <a:ln>
            <a:noFill/>
          </a:ln>
        </p:spPr>
      </p:pic>
      <p:pic>
        <p:nvPicPr>
          <p:cNvPr id="120" name="Google Shape;120;p25"/>
          <p:cNvPicPr preferRelativeResize="0"/>
          <p:nvPr/>
        </p:nvPicPr>
        <p:blipFill>
          <a:blip r:embed="rId4">
            <a:alphaModFix/>
          </a:blip>
          <a:stretch>
            <a:fillRect/>
          </a:stretch>
        </p:blipFill>
        <p:spPr>
          <a:xfrm>
            <a:off x="306290" y="1425500"/>
            <a:ext cx="1614985" cy="1495500"/>
          </a:xfrm>
          <a:prstGeom prst="rect">
            <a:avLst/>
          </a:prstGeom>
          <a:noFill/>
          <a:ln>
            <a:noFill/>
          </a:ln>
        </p:spPr>
      </p:pic>
      <p:pic>
        <p:nvPicPr>
          <p:cNvPr id="121" name="Google Shape;121;p25"/>
          <p:cNvPicPr preferRelativeResize="0"/>
          <p:nvPr/>
        </p:nvPicPr>
        <p:blipFill>
          <a:blip r:embed="rId5">
            <a:alphaModFix/>
          </a:blip>
          <a:stretch>
            <a:fillRect/>
          </a:stretch>
        </p:blipFill>
        <p:spPr>
          <a:xfrm>
            <a:off x="450850" y="3339025"/>
            <a:ext cx="1325875" cy="13258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1" name="Shape 181"/>
        <p:cNvGrpSpPr/>
        <p:nvPr/>
      </p:nvGrpSpPr>
      <p:grpSpPr>
        <a:xfrm>
          <a:off x="0" y="0"/>
          <a:ext cx="0" cy="0"/>
          <a:chOff x="0" y="0"/>
          <a:chExt cx="0" cy="0"/>
        </a:xfrm>
      </p:grpSpPr>
      <p:sp>
        <p:nvSpPr>
          <p:cNvPr id="182" name="Google Shape;182;p34"/>
          <p:cNvSpPr txBox="1"/>
          <p:nvPr>
            <p:ph idx="1" type="body"/>
          </p:nvPr>
        </p:nvSpPr>
        <p:spPr>
          <a:xfrm>
            <a:off x="4813450" y="0"/>
            <a:ext cx="4254300" cy="5143500"/>
          </a:xfrm>
          <a:prstGeom prst="rect">
            <a:avLst/>
          </a:prstGeom>
        </p:spPr>
        <p:txBody>
          <a:bodyPr anchorCtr="0" anchor="ctr" bIns="91425" lIns="91425" spcFirstLastPara="1" rIns="91425" wrap="square" tIns="91425">
            <a:noAutofit/>
          </a:bodyPr>
          <a:lstStyle/>
          <a:p>
            <a:pPr indent="457200" lvl="0" marL="457200" rtl="0" algn="l">
              <a:spcBef>
                <a:spcPts val="0"/>
              </a:spcBef>
              <a:spcAft>
                <a:spcPts val="0"/>
              </a:spcAft>
              <a:buNone/>
            </a:pPr>
            <a:r>
              <a:rPr b="1" lang="pt-BR" sz="2900">
                <a:solidFill>
                  <a:schemeClr val="lt1"/>
                </a:solidFill>
              </a:rPr>
              <a:t>D</a:t>
            </a:r>
            <a:r>
              <a:rPr b="1" lang="pt-BR" sz="2900">
                <a:solidFill>
                  <a:schemeClr val="lt1"/>
                </a:solidFill>
              </a:rPr>
              <a:t>úvidas e </a:t>
            </a:r>
            <a:r>
              <a:rPr b="1" lang="pt-BR" sz="2600">
                <a:solidFill>
                  <a:schemeClr val="lt1"/>
                </a:solidFill>
              </a:rPr>
              <a:t>Desafios</a:t>
            </a:r>
            <a:endParaRPr b="1" sz="2600">
              <a:solidFill>
                <a:schemeClr val="lt1"/>
              </a:solidFill>
            </a:endParaRPr>
          </a:p>
          <a:p>
            <a:pPr indent="0" lvl="0" marL="0" rtl="0" algn="l">
              <a:spcBef>
                <a:spcPts val="1600"/>
              </a:spcBef>
              <a:spcAft>
                <a:spcPts val="0"/>
              </a:spcAft>
              <a:buNone/>
            </a:pPr>
            <a:br>
              <a:rPr lang="pt-BR" sz="2700">
                <a:solidFill>
                  <a:schemeClr val="lt1"/>
                </a:solidFill>
              </a:rPr>
            </a:br>
            <a:r>
              <a:rPr b="1" lang="pt-BR" sz="1300">
                <a:solidFill>
                  <a:schemeClr val="lt1"/>
                </a:solidFill>
              </a:rPr>
              <a:t>1 - Perfis não definidos (Cientista, Analista, Engenheiro)</a:t>
            </a:r>
            <a:br>
              <a:rPr b="1" lang="pt-BR" sz="1300">
                <a:solidFill>
                  <a:schemeClr val="lt1"/>
                </a:solidFill>
              </a:rPr>
            </a:br>
            <a:endParaRPr b="1" sz="1300">
              <a:solidFill>
                <a:schemeClr val="lt1"/>
              </a:solidFill>
            </a:endParaRPr>
          </a:p>
          <a:p>
            <a:pPr indent="0" lvl="0" marL="0" rtl="0" algn="l">
              <a:lnSpc>
                <a:spcPct val="100000"/>
              </a:lnSpc>
              <a:spcBef>
                <a:spcPts val="1600"/>
              </a:spcBef>
              <a:spcAft>
                <a:spcPts val="0"/>
              </a:spcAft>
              <a:buNone/>
            </a:pPr>
            <a:r>
              <a:rPr b="1" lang="pt-BR" sz="1300">
                <a:solidFill>
                  <a:schemeClr val="lt1"/>
                </a:solidFill>
              </a:rPr>
              <a:t>2 - Pouca ou nenhuma experiência na nuvem da Azure</a:t>
            </a:r>
            <a:br>
              <a:rPr b="1" lang="pt-BR" sz="1300">
                <a:solidFill>
                  <a:schemeClr val="lt1"/>
                </a:solidFill>
              </a:rPr>
            </a:br>
            <a:endParaRPr sz="1300">
              <a:solidFill>
                <a:srgbClr val="000000"/>
              </a:solidFill>
            </a:endParaRPr>
          </a:p>
          <a:p>
            <a:pPr indent="0" lvl="0" marL="0" rtl="0" algn="l">
              <a:lnSpc>
                <a:spcPct val="100000"/>
              </a:lnSpc>
              <a:spcBef>
                <a:spcPts val="1600"/>
              </a:spcBef>
              <a:spcAft>
                <a:spcPts val="0"/>
              </a:spcAft>
              <a:buClr>
                <a:schemeClr val="dk2"/>
              </a:buClr>
              <a:buSzPts val="1100"/>
              <a:buFont typeface="Arial"/>
              <a:buNone/>
            </a:pPr>
            <a:r>
              <a:rPr b="1" lang="pt-BR" sz="1300">
                <a:solidFill>
                  <a:schemeClr val="lt1"/>
                </a:solidFill>
              </a:rPr>
              <a:t>3 - Pipeline de Automação conectando todas as pontas</a:t>
            </a:r>
            <a:br>
              <a:rPr b="1" lang="pt-BR" sz="1300">
                <a:solidFill>
                  <a:schemeClr val="lt1"/>
                </a:solidFill>
              </a:rPr>
            </a:br>
            <a:endParaRPr sz="1300"/>
          </a:p>
          <a:p>
            <a:pPr indent="0" lvl="0" marL="0" rtl="0" algn="l">
              <a:lnSpc>
                <a:spcPct val="100000"/>
              </a:lnSpc>
              <a:spcBef>
                <a:spcPts val="1600"/>
              </a:spcBef>
              <a:spcAft>
                <a:spcPts val="0"/>
              </a:spcAft>
              <a:buNone/>
            </a:pPr>
            <a:r>
              <a:rPr b="1" lang="pt-BR" sz="1300">
                <a:solidFill>
                  <a:schemeClr val="lt1"/>
                </a:solidFill>
              </a:rPr>
              <a:t>4 - Prazo curto pro tamanho da curva de aprendizado</a:t>
            </a:r>
            <a:br>
              <a:rPr b="1" lang="pt-BR" sz="1300">
                <a:solidFill>
                  <a:schemeClr val="lt1"/>
                </a:solidFill>
              </a:rPr>
            </a:br>
            <a:endParaRPr sz="1300">
              <a:solidFill>
                <a:srgbClr val="000000"/>
              </a:solidFill>
            </a:endParaRPr>
          </a:p>
          <a:p>
            <a:pPr indent="0" lvl="0" marL="0" rtl="0" algn="l">
              <a:lnSpc>
                <a:spcPct val="100000"/>
              </a:lnSpc>
              <a:spcBef>
                <a:spcPts val="1600"/>
              </a:spcBef>
              <a:spcAft>
                <a:spcPts val="0"/>
              </a:spcAft>
              <a:buNone/>
            </a:pPr>
            <a:r>
              <a:rPr b="1" lang="pt-BR" sz="1300">
                <a:solidFill>
                  <a:schemeClr val="lt1"/>
                </a:solidFill>
              </a:rPr>
              <a:t>5 - Juntar as Habilidades de cada membro do squad</a:t>
            </a:r>
            <a:br>
              <a:rPr b="1" lang="pt-BR" sz="1300">
                <a:solidFill>
                  <a:schemeClr val="lt1"/>
                </a:solidFill>
              </a:rPr>
            </a:br>
            <a:endParaRPr b="1" sz="1300">
              <a:solidFill>
                <a:schemeClr val="lt1"/>
              </a:solidFill>
            </a:endParaRPr>
          </a:p>
          <a:p>
            <a:pPr indent="0" lvl="0" marL="0" rtl="0" algn="l">
              <a:lnSpc>
                <a:spcPct val="100000"/>
              </a:lnSpc>
              <a:spcBef>
                <a:spcPts val="1600"/>
              </a:spcBef>
              <a:spcAft>
                <a:spcPts val="1600"/>
              </a:spcAft>
              <a:buNone/>
            </a:pPr>
            <a:r>
              <a:rPr b="1" lang="pt-BR" sz="1300">
                <a:solidFill>
                  <a:schemeClr val="lt1"/>
                </a:solidFill>
              </a:rPr>
              <a:t>6 - Documentação de todo processo</a:t>
            </a:r>
            <a:br>
              <a:rPr b="1" lang="pt-BR" sz="1300">
                <a:solidFill>
                  <a:schemeClr val="lt1"/>
                </a:solidFill>
              </a:rPr>
            </a:br>
            <a:endParaRPr b="1" sz="1300">
              <a:solidFill>
                <a:schemeClr val="lt1"/>
              </a:solidFill>
            </a:endParaRPr>
          </a:p>
        </p:txBody>
      </p:sp>
      <p:pic>
        <p:nvPicPr>
          <p:cNvPr id="183" name="Google Shape;183;p34"/>
          <p:cNvPicPr preferRelativeResize="0"/>
          <p:nvPr/>
        </p:nvPicPr>
        <p:blipFill rotWithShape="1">
          <a:blip r:embed="rId3">
            <a:alphaModFix/>
          </a:blip>
          <a:srcRect b="0" l="12932" r="14818" t="0"/>
          <a:stretch/>
        </p:blipFill>
        <p:spPr>
          <a:xfrm>
            <a:off x="0" y="0"/>
            <a:ext cx="4692876"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7" name="Shape 187"/>
        <p:cNvGrpSpPr/>
        <p:nvPr/>
      </p:nvGrpSpPr>
      <p:grpSpPr>
        <a:xfrm>
          <a:off x="0" y="0"/>
          <a:ext cx="0" cy="0"/>
          <a:chOff x="0" y="0"/>
          <a:chExt cx="0" cy="0"/>
        </a:xfrm>
      </p:grpSpPr>
      <p:sp>
        <p:nvSpPr>
          <p:cNvPr id="188" name="Google Shape;188;p35"/>
          <p:cNvSpPr txBox="1"/>
          <p:nvPr>
            <p:ph idx="1" type="body"/>
          </p:nvPr>
        </p:nvSpPr>
        <p:spPr>
          <a:xfrm>
            <a:off x="4889650" y="19336"/>
            <a:ext cx="4254300" cy="514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pt-BR" sz="3000">
                <a:solidFill>
                  <a:schemeClr val="lt1"/>
                </a:solidFill>
              </a:rPr>
              <a:t>						</a:t>
            </a:r>
            <a:r>
              <a:rPr b="1" lang="pt-BR" sz="2700">
                <a:solidFill>
                  <a:schemeClr val="lt1"/>
                </a:solidFill>
              </a:rPr>
              <a:t>Entrega</a:t>
            </a:r>
            <a:br>
              <a:rPr lang="pt-BR" sz="2700">
                <a:solidFill>
                  <a:schemeClr val="lt1"/>
                </a:solidFill>
              </a:rPr>
            </a:br>
            <a:r>
              <a:rPr b="1" lang="pt-BR">
                <a:solidFill>
                  <a:schemeClr val="lt1"/>
                </a:solidFill>
              </a:rPr>
              <a:t>1 - Análise GeoEspacial do E-Commerce</a:t>
            </a:r>
            <a:endParaRPr b="1">
              <a:solidFill>
                <a:schemeClr val="lt1"/>
              </a:solidFill>
            </a:endParaRPr>
          </a:p>
          <a:p>
            <a:pPr indent="0" lvl="0" marL="457200" rtl="0" algn="l">
              <a:lnSpc>
                <a:spcPct val="100000"/>
              </a:lnSpc>
              <a:spcBef>
                <a:spcPts val="1600"/>
              </a:spcBef>
              <a:spcAft>
                <a:spcPts val="0"/>
              </a:spcAft>
              <a:buNone/>
            </a:pPr>
            <a:r>
              <a:rPr lang="pt-BR">
                <a:solidFill>
                  <a:srgbClr val="000000"/>
                </a:solidFill>
              </a:rPr>
              <a:t>&gt; Notebook Python - </a:t>
            </a:r>
            <a:r>
              <a:rPr b="1" lang="pt-BR" sz="900" u="sng">
                <a:solidFill>
                  <a:schemeClr val="accent2"/>
                </a:solidFill>
                <a:latin typeface="Raleway"/>
                <a:ea typeface="Raleway"/>
                <a:cs typeface="Raleway"/>
                <a:sym typeface="Raleway"/>
                <a:hlinkClick r:id="rId3">
                  <a:extLst>
                    <a:ext uri="{A12FA001-AC4F-418D-AE19-62706E023703}">
                      <ahyp:hlinkClr val="tx"/>
                    </a:ext>
                  </a:extLst>
                </a:hlinkClick>
              </a:rPr>
              <a:t>cutt.ly/analise-geoespacial</a:t>
            </a:r>
            <a:endParaRPr>
              <a:solidFill>
                <a:schemeClr val="accent2"/>
              </a:solidFill>
            </a:endParaRPr>
          </a:p>
          <a:p>
            <a:pPr indent="0" lvl="0" marL="0" rtl="0" algn="l">
              <a:lnSpc>
                <a:spcPct val="100000"/>
              </a:lnSpc>
              <a:spcBef>
                <a:spcPts val="1600"/>
              </a:spcBef>
              <a:spcAft>
                <a:spcPts val="0"/>
              </a:spcAft>
              <a:buNone/>
            </a:pPr>
            <a:r>
              <a:rPr b="1" lang="pt-BR">
                <a:solidFill>
                  <a:schemeClr val="lt1"/>
                </a:solidFill>
              </a:rPr>
              <a:t>2 - Segmentação de Clientes - RFM</a:t>
            </a:r>
            <a:endParaRPr>
              <a:solidFill>
                <a:srgbClr val="000000"/>
              </a:solidFill>
            </a:endParaRPr>
          </a:p>
          <a:p>
            <a:pPr indent="0" lvl="0" marL="457200" rtl="0" algn="l">
              <a:lnSpc>
                <a:spcPct val="100000"/>
              </a:lnSpc>
              <a:spcBef>
                <a:spcPts val="1600"/>
              </a:spcBef>
              <a:spcAft>
                <a:spcPts val="0"/>
              </a:spcAft>
              <a:buNone/>
            </a:pPr>
            <a:r>
              <a:rPr lang="pt-BR">
                <a:solidFill>
                  <a:srgbClr val="000000"/>
                </a:solidFill>
              </a:rPr>
              <a:t>&gt; Notebook Python - </a:t>
            </a:r>
            <a:r>
              <a:rPr b="1" lang="pt-BR" sz="900" u="sng">
                <a:solidFill>
                  <a:schemeClr val="accent2"/>
                </a:solidFill>
                <a:latin typeface="Raleway"/>
                <a:ea typeface="Raleway"/>
                <a:cs typeface="Raleway"/>
                <a:sym typeface="Raleway"/>
                <a:hlinkClick r:id="rId4">
                  <a:extLst>
                    <a:ext uri="{A12FA001-AC4F-418D-AE19-62706E023703}">
                      <ahyp:hlinkClr val="tx"/>
                    </a:ext>
                  </a:extLst>
                </a:hlinkClick>
              </a:rPr>
              <a:t>cutt.ly/analise-rfm</a:t>
            </a:r>
            <a:endParaRPr>
              <a:solidFill>
                <a:srgbClr val="000000"/>
              </a:solidFill>
            </a:endParaRPr>
          </a:p>
          <a:p>
            <a:pPr indent="0" lvl="0" marL="0" rtl="0" algn="l">
              <a:lnSpc>
                <a:spcPct val="100000"/>
              </a:lnSpc>
              <a:spcBef>
                <a:spcPts val="1600"/>
              </a:spcBef>
              <a:spcAft>
                <a:spcPts val="0"/>
              </a:spcAft>
              <a:buClr>
                <a:schemeClr val="dk2"/>
              </a:buClr>
              <a:buSzPts val="1100"/>
              <a:buFont typeface="Arial"/>
              <a:buNone/>
            </a:pPr>
            <a:r>
              <a:rPr b="1" lang="pt-BR">
                <a:solidFill>
                  <a:schemeClr val="lt1"/>
                </a:solidFill>
              </a:rPr>
              <a:t>3 - Insights sobre as Vendas</a:t>
            </a:r>
            <a:endParaRPr/>
          </a:p>
          <a:p>
            <a:pPr indent="0" lvl="0" marL="457200" rtl="0" algn="l">
              <a:lnSpc>
                <a:spcPct val="100000"/>
              </a:lnSpc>
              <a:spcBef>
                <a:spcPts val="1600"/>
              </a:spcBef>
              <a:spcAft>
                <a:spcPts val="0"/>
              </a:spcAft>
              <a:buClr>
                <a:schemeClr val="dk2"/>
              </a:buClr>
              <a:buSzPts val="1100"/>
              <a:buFont typeface="Arial"/>
              <a:buNone/>
            </a:pPr>
            <a:r>
              <a:rPr lang="pt-BR"/>
              <a:t>&gt; Notebook Python - </a:t>
            </a:r>
            <a:r>
              <a:rPr b="1" lang="pt-BR" sz="900" u="sng">
                <a:solidFill>
                  <a:schemeClr val="accent2"/>
                </a:solidFill>
                <a:latin typeface="Raleway"/>
                <a:ea typeface="Raleway"/>
                <a:cs typeface="Raleway"/>
                <a:sym typeface="Raleway"/>
                <a:hlinkClick r:id="rId5">
                  <a:extLst>
                    <a:ext uri="{A12FA001-AC4F-418D-AE19-62706E023703}">
                      <ahyp:hlinkClr val="tx"/>
                    </a:ext>
                  </a:extLst>
                </a:hlinkClick>
              </a:rPr>
              <a:t>cutt.ly/analise-vendas</a:t>
            </a:r>
            <a:endParaRPr/>
          </a:p>
          <a:p>
            <a:pPr indent="0" lvl="0" marL="0" rtl="0" algn="l">
              <a:lnSpc>
                <a:spcPct val="100000"/>
              </a:lnSpc>
              <a:spcBef>
                <a:spcPts val="1600"/>
              </a:spcBef>
              <a:spcAft>
                <a:spcPts val="0"/>
              </a:spcAft>
              <a:buNone/>
            </a:pPr>
            <a:r>
              <a:rPr b="1" lang="pt-BR">
                <a:solidFill>
                  <a:schemeClr val="lt1"/>
                </a:solidFill>
              </a:rPr>
              <a:t>4 - DashBoard interativo - Sales Analysis</a:t>
            </a:r>
            <a:endParaRPr>
              <a:solidFill>
                <a:srgbClr val="000000"/>
              </a:solidFill>
            </a:endParaRPr>
          </a:p>
          <a:p>
            <a:pPr indent="0" lvl="0" marL="457200" rtl="0" algn="l">
              <a:lnSpc>
                <a:spcPct val="100000"/>
              </a:lnSpc>
              <a:spcBef>
                <a:spcPts val="1600"/>
              </a:spcBef>
              <a:spcAft>
                <a:spcPts val="0"/>
              </a:spcAft>
              <a:buNone/>
            </a:pPr>
            <a:r>
              <a:rPr lang="pt-BR">
                <a:solidFill>
                  <a:srgbClr val="000000"/>
                </a:solidFill>
              </a:rPr>
              <a:t>&gt; PowerBI Application </a:t>
            </a:r>
            <a:r>
              <a:rPr lang="pt-BR">
                <a:solidFill>
                  <a:srgbClr val="000000"/>
                </a:solidFill>
              </a:rPr>
              <a:t>- </a:t>
            </a:r>
            <a:r>
              <a:rPr b="1" lang="pt-BR" sz="900" u="sng">
                <a:solidFill>
                  <a:schemeClr val="accent2"/>
                </a:solidFill>
                <a:latin typeface="Raleway"/>
                <a:ea typeface="Raleway"/>
                <a:cs typeface="Raleway"/>
                <a:sym typeface="Raleway"/>
                <a:hlinkClick r:id="rId6">
                  <a:extLst>
                    <a:ext uri="{A12FA001-AC4F-418D-AE19-62706E023703}">
                      <ahyp:hlinkClr val="tx"/>
                    </a:ext>
                  </a:extLst>
                </a:hlinkClick>
              </a:rPr>
              <a:t>cutt.ly/olist-power-dashboard</a:t>
            </a:r>
            <a:endParaRPr>
              <a:solidFill>
                <a:srgbClr val="000000"/>
              </a:solidFill>
            </a:endParaRPr>
          </a:p>
          <a:p>
            <a:pPr indent="0" lvl="0" marL="0" rtl="0" algn="l">
              <a:lnSpc>
                <a:spcPct val="100000"/>
              </a:lnSpc>
              <a:spcBef>
                <a:spcPts val="1600"/>
              </a:spcBef>
              <a:spcAft>
                <a:spcPts val="0"/>
              </a:spcAft>
              <a:buNone/>
            </a:pPr>
            <a:r>
              <a:rPr b="1" lang="pt-BR">
                <a:solidFill>
                  <a:schemeClr val="lt1"/>
                </a:solidFill>
              </a:rPr>
              <a:t>5</a:t>
            </a:r>
            <a:r>
              <a:rPr b="1" lang="pt-BR">
                <a:solidFill>
                  <a:schemeClr val="lt1"/>
                </a:solidFill>
              </a:rPr>
              <a:t> - Arquitetura de Dados Completa na Nuvem</a:t>
            </a:r>
            <a:endParaRPr b="1">
              <a:solidFill>
                <a:schemeClr val="lt1"/>
              </a:solidFill>
            </a:endParaRPr>
          </a:p>
          <a:p>
            <a:pPr indent="0" lvl="0" marL="457200" rtl="0" algn="l">
              <a:lnSpc>
                <a:spcPct val="100000"/>
              </a:lnSpc>
              <a:spcBef>
                <a:spcPts val="1600"/>
              </a:spcBef>
              <a:spcAft>
                <a:spcPts val="0"/>
              </a:spcAft>
              <a:buNone/>
            </a:pPr>
            <a:r>
              <a:rPr lang="pt-BR">
                <a:solidFill>
                  <a:srgbClr val="000000"/>
                </a:solidFill>
              </a:rPr>
              <a:t>&gt; Azure Cloud - </a:t>
            </a:r>
            <a:r>
              <a:rPr b="1" lang="pt-BR" sz="900" u="sng">
                <a:solidFill>
                  <a:schemeClr val="accent2"/>
                </a:solidFill>
                <a:latin typeface="Raleway"/>
                <a:ea typeface="Raleway"/>
                <a:cs typeface="Raleway"/>
                <a:sym typeface="Raleway"/>
                <a:hlinkClick r:id="rId7">
                  <a:extLst>
                    <a:ext uri="{A12FA001-AC4F-418D-AE19-62706E023703}">
                      <ahyp:hlinkClr val="tx"/>
                    </a:ext>
                  </a:extLst>
                </a:hlinkClick>
              </a:rPr>
              <a:t>cutt.ly/olist-azure-cloud</a:t>
            </a:r>
            <a:endParaRPr>
              <a:solidFill>
                <a:srgbClr val="000000"/>
              </a:solidFill>
            </a:endParaRPr>
          </a:p>
          <a:p>
            <a:pPr indent="0" lvl="0" marL="0" rtl="0" algn="l">
              <a:lnSpc>
                <a:spcPct val="100000"/>
              </a:lnSpc>
              <a:spcBef>
                <a:spcPts val="1600"/>
              </a:spcBef>
              <a:spcAft>
                <a:spcPts val="0"/>
              </a:spcAft>
              <a:buNone/>
            </a:pPr>
            <a:r>
              <a:rPr b="1" lang="pt-BR">
                <a:solidFill>
                  <a:schemeClr val="lt1"/>
                </a:solidFill>
              </a:rPr>
              <a:t>6</a:t>
            </a:r>
            <a:r>
              <a:rPr b="1" lang="pt-BR">
                <a:solidFill>
                  <a:schemeClr val="lt1"/>
                </a:solidFill>
              </a:rPr>
              <a:t> - Repositório do Projeto</a:t>
            </a:r>
            <a:endParaRPr b="1">
              <a:solidFill>
                <a:schemeClr val="lt1"/>
              </a:solidFill>
            </a:endParaRPr>
          </a:p>
          <a:p>
            <a:pPr indent="0" lvl="0" marL="457200" rtl="0" algn="l">
              <a:lnSpc>
                <a:spcPct val="100000"/>
              </a:lnSpc>
              <a:spcBef>
                <a:spcPts val="1600"/>
              </a:spcBef>
              <a:spcAft>
                <a:spcPts val="1600"/>
              </a:spcAft>
              <a:buNone/>
            </a:pPr>
            <a:r>
              <a:rPr lang="pt-BR">
                <a:solidFill>
                  <a:srgbClr val="000000"/>
                </a:solidFill>
              </a:rPr>
              <a:t>&gt; GitHub Portal - </a:t>
            </a:r>
            <a:r>
              <a:rPr b="1" lang="pt-BR" sz="900" u="sng">
                <a:solidFill>
                  <a:schemeClr val="accent2"/>
                </a:solidFill>
                <a:latin typeface="Raleway"/>
                <a:ea typeface="Raleway"/>
                <a:cs typeface="Raleway"/>
                <a:sym typeface="Raleway"/>
                <a:hlinkClick r:id="rId8">
                  <a:extLst>
                    <a:ext uri="{A12FA001-AC4F-418D-AE19-62706E023703}">
                      <ahyp:hlinkClr val="tx"/>
                    </a:ext>
                  </a:extLst>
                </a:hlinkClick>
              </a:rPr>
              <a:t>cutt.ly/olist-pandas-github</a:t>
            </a:r>
            <a:endParaRPr>
              <a:solidFill>
                <a:schemeClr val="accent2"/>
              </a:solidFill>
            </a:endParaRPr>
          </a:p>
        </p:txBody>
      </p:sp>
      <p:pic>
        <p:nvPicPr>
          <p:cNvPr id="189" name="Google Shape;189;p35"/>
          <p:cNvPicPr preferRelativeResize="0"/>
          <p:nvPr/>
        </p:nvPicPr>
        <p:blipFill>
          <a:blip r:embed="rId9">
            <a:alphaModFix/>
          </a:blip>
          <a:stretch>
            <a:fillRect/>
          </a:stretch>
        </p:blipFill>
        <p:spPr>
          <a:xfrm>
            <a:off x="0" y="0"/>
            <a:ext cx="4572000" cy="51434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6"/>
          <p:cNvSpPr txBox="1"/>
          <p:nvPr>
            <p:ph type="title"/>
          </p:nvPr>
        </p:nvSpPr>
        <p:spPr>
          <a:xfrm>
            <a:off x="533949" y="1829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600">
                <a:solidFill>
                  <a:schemeClr val="dk1"/>
                </a:solidFill>
              </a:rPr>
              <a:t>Período de análise</a:t>
            </a:r>
            <a:endParaRPr>
              <a:solidFill>
                <a:schemeClr val="dk1"/>
              </a:solidFill>
            </a:endParaRPr>
          </a:p>
        </p:txBody>
      </p:sp>
      <p:cxnSp>
        <p:nvCxnSpPr>
          <p:cNvPr id="195" name="Google Shape;195;p36"/>
          <p:cNvCxnSpPr/>
          <p:nvPr/>
        </p:nvCxnSpPr>
        <p:spPr>
          <a:xfrm rot="10800000">
            <a:off x="1065988" y="1942000"/>
            <a:ext cx="0" cy="954600"/>
          </a:xfrm>
          <a:prstGeom prst="straightConnector1">
            <a:avLst/>
          </a:prstGeom>
          <a:noFill/>
          <a:ln cap="flat" cmpd="sng" w="9525">
            <a:solidFill>
              <a:schemeClr val="dk2"/>
            </a:solidFill>
            <a:prstDash val="solid"/>
            <a:round/>
            <a:headEnd len="med" w="med" type="none"/>
            <a:tailEnd len="med" w="med" type="oval"/>
          </a:ln>
        </p:spPr>
      </p:cxnSp>
      <p:sp>
        <p:nvSpPr>
          <p:cNvPr id="196" name="Google Shape;196;p36"/>
          <p:cNvSpPr txBox="1"/>
          <p:nvPr>
            <p:ph type="title"/>
          </p:nvPr>
        </p:nvSpPr>
        <p:spPr>
          <a:xfrm>
            <a:off x="1108125" y="1737687"/>
            <a:ext cx="23157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pt-BR" sz="1800">
                <a:solidFill>
                  <a:schemeClr val="dk1"/>
                </a:solidFill>
              </a:rPr>
              <a:t>Início</a:t>
            </a:r>
            <a:endParaRPr b="1" sz="1800">
              <a:solidFill>
                <a:schemeClr val="dk1"/>
              </a:solidFill>
            </a:endParaRPr>
          </a:p>
        </p:txBody>
      </p:sp>
      <p:sp>
        <p:nvSpPr>
          <p:cNvPr id="197" name="Google Shape;197;p36"/>
          <p:cNvSpPr txBox="1"/>
          <p:nvPr>
            <p:ph type="title"/>
          </p:nvPr>
        </p:nvSpPr>
        <p:spPr>
          <a:xfrm>
            <a:off x="6155415" y="4170962"/>
            <a:ext cx="2353200" cy="3921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pt-BR" sz="1800">
                <a:solidFill>
                  <a:schemeClr val="dk1"/>
                </a:solidFill>
              </a:rPr>
              <a:t>Final</a:t>
            </a:r>
            <a:endParaRPr sz="1800">
              <a:solidFill>
                <a:schemeClr val="dk1"/>
              </a:solidFill>
            </a:endParaRPr>
          </a:p>
        </p:txBody>
      </p:sp>
      <p:sp>
        <p:nvSpPr>
          <p:cNvPr id="198" name="Google Shape;198;p36"/>
          <p:cNvSpPr txBox="1"/>
          <p:nvPr/>
        </p:nvSpPr>
        <p:spPr>
          <a:xfrm>
            <a:off x="569975" y="898775"/>
            <a:ext cx="82854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pt-BR" sz="1800">
                <a:solidFill>
                  <a:schemeClr val="dk2"/>
                </a:solidFill>
                <a:latin typeface="Lato"/>
                <a:ea typeface="Lato"/>
                <a:cs typeface="Lato"/>
                <a:sym typeface="Lato"/>
              </a:rPr>
              <a:t>Para o projeto foram escolhidos os três anos a seguir:</a:t>
            </a:r>
            <a:endParaRPr sz="1800">
              <a:solidFill>
                <a:schemeClr val="dk2"/>
              </a:solidFill>
              <a:latin typeface="Lato"/>
              <a:ea typeface="Lato"/>
              <a:cs typeface="Lato"/>
              <a:sym typeface="Lato"/>
            </a:endParaRPr>
          </a:p>
        </p:txBody>
      </p:sp>
      <p:cxnSp>
        <p:nvCxnSpPr>
          <p:cNvPr id="199" name="Google Shape;199;p36"/>
          <p:cNvCxnSpPr/>
          <p:nvPr/>
        </p:nvCxnSpPr>
        <p:spPr>
          <a:xfrm>
            <a:off x="8513550" y="3615725"/>
            <a:ext cx="0" cy="828000"/>
          </a:xfrm>
          <a:prstGeom prst="straightConnector1">
            <a:avLst/>
          </a:prstGeom>
          <a:noFill/>
          <a:ln cap="flat" cmpd="sng" w="9525">
            <a:solidFill>
              <a:schemeClr val="dk2"/>
            </a:solidFill>
            <a:prstDash val="solid"/>
            <a:round/>
            <a:headEnd len="med" w="med" type="none"/>
            <a:tailEnd len="med" w="med" type="oval"/>
          </a:ln>
        </p:spPr>
      </p:cxnSp>
      <p:sp>
        <p:nvSpPr>
          <p:cNvPr id="200" name="Google Shape;200;p36"/>
          <p:cNvSpPr/>
          <p:nvPr/>
        </p:nvSpPr>
        <p:spPr>
          <a:xfrm>
            <a:off x="1048150" y="2893125"/>
            <a:ext cx="3758400" cy="7227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pt-BR"/>
              <a:t>              </a:t>
            </a:r>
            <a:r>
              <a:rPr b="1" lang="pt-BR"/>
              <a:t>2016</a:t>
            </a:r>
            <a:endParaRPr b="1"/>
          </a:p>
        </p:txBody>
      </p:sp>
      <p:sp>
        <p:nvSpPr>
          <p:cNvPr id="201" name="Google Shape;201;p36"/>
          <p:cNvSpPr/>
          <p:nvPr/>
        </p:nvSpPr>
        <p:spPr>
          <a:xfrm>
            <a:off x="4781950" y="2893125"/>
            <a:ext cx="3758400" cy="7227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pt-BR"/>
              <a:t>                    </a:t>
            </a:r>
            <a:r>
              <a:rPr b="1" lang="pt-BR"/>
              <a:t>2018</a:t>
            </a:r>
            <a:endParaRPr b="1"/>
          </a:p>
        </p:txBody>
      </p:sp>
      <p:sp>
        <p:nvSpPr>
          <p:cNvPr id="202" name="Google Shape;202;p36"/>
          <p:cNvSpPr/>
          <p:nvPr/>
        </p:nvSpPr>
        <p:spPr>
          <a:xfrm>
            <a:off x="3412075" y="2895782"/>
            <a:ext cx="2504100" cy="715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pt-BR"/>
              <a:t>                  </a:t>
            </a:r>
            <a:r>
              <a:rPr b="1" lang="pt-BR"/>
              <a:t>2017</a:t>
            </a:r>
            <a:endParaRPr b="1"/>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7"/>
          <p:cNvSpPr txBox="1"/>
          <p:nvPr>
            <p:ph idx="1" type="subTitle"/>
          </p:nvPr>
        </p:nvSpPr>
        <p:spPr>
          <a:xfrm>
            <a:off x="262650" y="120628"/>
            <a:ext cx="8520600" cy="431100"/>
          </a:xfrm>
          <a:prstGeom prst="rect">
            <a:avLst/>
          </a:prstGeom>
          <a:solidFill>
            <a:schemeClr val="dk1"/>
          </a:solidFill>
        </p:spPr>
        <p:txBody>
          <a:bodyPr anchorCtr="0" anchor="b" bIns="91425" lIns="91425" spcFirstLastPara="1" rIns="91425" wrap="square" tIns="91425">
            <a:noAutofit/>
          </a:bodyPr>
          <a:lstStyle/>
          <a:p>
            <a:pPr indent="0" lvl="0" marL="0" rtl="0" algn="l">
              <a:spcBef>
                <a:spcPts val="0"/>
              </a:spcBef>
              <a:spcAft>
                <a:spcPts val="0"/>
              </a:spcAft>
              <a:buNone/>
            </a:pPr>
            <a:r>
              <a:rPr b="1" lang="pt-BR" sz="2600"/>
              <a:t>Origem dos Dados</a:t>
            </a:r>
            <a:endParaRPr b="1" sz="2600"/>
          </a:p>
        </p:txBody>
      </p:sp>
      <p:pic>
        <p:nvPicPr>
          <p:cNvPr id="208" name="Google Shape;208;p37"/>
          <p:cNvPicPr preferRelativeResize="0"/>
          <p:nvPr/>
        </p:nvPicPr>
        <p:blipFill>
          <a:blip r:embed="rId3">
            <a:alphaModFix/>
          </a:blip>
          <a:stretch>
            <a:fillRect/>
          </a:stretch>
        </p:blipFill>
        <p:spPr>
          <a:xfrm>
            <a:off x="569300" y="638325"/>
            <a:ext cx="8213949" cy="4286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8"/>
          <p:cNvSpPr/>
          <p:nvPr/>
        </p:nvSpPr>
        <p:spPr>
          <a:xfrm>
            <a:off x="3963175" y="1016025"/>
            <a:ext cx="4903200" cy="2007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8"/>
          <p:cNvSpPr/>
          <p:nvPr/>
        </p:nvSpPr>
        <p:spPr>
          <a:xfrm>
            <a:off x="295103" y="1016050"/>
            <a:ext cx="5466300" cy="200700"/>
          </a:xfrm>
          <a:prstGeom prst="bracketPair">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8"/>
          <p:cNvSpPr txBox="1"/>
          <p:nvPr/>
        </p:nvSpPr>
        <p:spPr>
          <a:xfrm>
            <a:off x="3729243" y="915954"/>
            <a:ext cx="5201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100">
                <a:latin typeface="Lato"/>
                <a:ea typeface="Lato"/>
                <a:cs typeface="Lato"/>
                <a:sym typeface="Lato"/>
              </a:rPr>
              <a:t>                 Data Scientist                          Data Analyst       |      Business Intelligence</a:t>
            </a:r>
            <a:endParaRPr b="1" sz="1100">
              <a:latin typeface="Lato"/>
              <a:ea typeface="Lato"/>
              <a:cs typeface="Lato"/>
              <a:sym typeface="Lato"/>
            </a:endParaRPr>
          </a:p>
        </p:txBody>
      </p:sp>
      <p:sp>
        <p:nvSpPr>
          <p:cNvPr id="216" name="Google Shape;216;p38"/>
          <p:cNvSpPr txBox="1"/>
          <p:nvPr/>
        </p:nvSpPr>
        <p:spPr>
          <a:xfrm>
            <a:off x="286250" y="911888"/>
            <a:ext cx="3757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100">
                <a:latin typeface="Lato"/>
                <a:ea typeface="Lato"/>
                <a:cs typeface="Lato"/>
                <a:sym typeface="Lato"/>
              </a:rPr>
              <a:t>     Database Admin          |                Data Engineer</a:t>
            </a:r>
            <a:endParaRPr b="1" sz="1100">
              <a:latin typeface="Lato"/>
              <a:ea typeface="Lato"/>
              <a:cs typeface="Lato"/>
              <a:sym typeface="Lato"/>
            </a:endParaRPr>
          </a:p>
        </p:txBody>
      </p:sp>
      <p:sp>
        <p:nvSpPr>
          <p:cNvPr id="217" name="Google Shape;217;p38"/>
          <p:cNvSpPr txBox="1"/>
          <p:nvPr>
            <p:ph type="title"/>
          </p:nvPr>
        </p:nvSpPr>
        <p:spPr>
          <a:xfrm>
            <a:off x="159675" y="-37025"/>
            <a:ext cx="77235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2900">
                <a:solidFill>
                  <a:schemeClr val="dk1"/>
                </a:solidFill>
              </a:rPr>
              <a:t>Arquitetura de Dados na Nuvem</a:t>
            </a:r>
            <a:endParaRPr sz="2900">
              <a:solidFill>
                <a:schemeClr val="dk1"/>
              </a:solidFill>
            </a:endParaRPr>
          </a:p>
        </p:txBody>
      </p:sp>
      <p:sp>
        <p:nvSpPr>
          <p:cNvPr id="218" name="Google Shape;218;p38"/>
          <p:cNvSpPr/>
          <p:nvPr/>
        </p:nvSpPr>
        <p:spPr>
          <a:xfrm>
            <a:off x="267525" y="1266825"/>
            <a:ext cx="1566000" cy="23685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8"/>
          <p:cNvSpPr/>
          <p:nvPr/>
        </p:nvSpPr>
        <p:spPr>
          <a:xfrm>
            <a:off x="267525" y="3774200"/>
            <a:ext cx="8608800" cy="12513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8"/>
          <p:cNvSpPr/>
          <p:nvPr/>
        </p:nvSpPr>
        <p:spPr>
          <a:xfrm>
            <a:off x="1989375" y="1266900"/>
            <a:ext cx="5146200" cy="23685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8"/>
          <p:cNvSpPr/>
          <p:nvPr/>
        </p:nvSpPr>
        <p:spPr>
          <a:xfrm>
            <a:off x="7310472" y="1272569"/>
            <a:ext cx="1566000" cy="23685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2" name="Google Shape;222;p38"/>
          <p:cNvPicPr preferRelativeResize="0"/>
          <p:nvPr/>
        </p:nvPicPr>
        <p:blipFill>
          <a:blip r:embed="rId3">
            <a:alphaModFix/>
          </a:blip>
          <a:stretch>
            <a:fillRect/>
          </a:stretch>
        </p:blipFill>
        <p:spPr>
          <a:xfrm>
            <a:off x="6411486" y="71541"/>
            <a:ext cx="2465001" cy="384900"/>
          </a:xfrm>
          <a:prstGeom prst="rect">
            <a:avLst/>
          </a:prstGeom>
          <a:noFill/>
          <a:ln>
            <a:noFill/>
          </a:ln>
        </p:spPr>
      </p:pic>
      <p:pic>
        <p:nvPicPr>
          <p:cNvPr id="223" name="Google Shape;223;p38"/>
          <p:cNvPicPr preferRelativeResize="0"/>
          <p:nvPr/>
        </p:nvPicPr>
        <p:blipFill>
          <a:blip r:embed="rId4">
            <a:alphaModFix/>
          </a:blip>
          <a:stretch>
            <a:fillRect/>
          </a:stretch>
        </p:blipFill>
        <p:spPr>
          <a:xfrm>
            <a:off x="665559" y="2565136"/>
            <a:ext cx="709350" cy="709327"/>
          </a:xfrm>
          <a:prstGeom prst="rect">
            <a:avLst/>
          </a:prstGeom>
          <a:noFill/>
          <a:ln>
            <a:noFill/>
          </a:ln>
        </p:spPr>
      </p:pic>
      <p:pic>
        <p:nvPicPr>
          <p:cNvPr id="224" name="Google Shape;224;p38"/>
          <p:cNvPicPr preferRelativeResize="0"/>
          <p:nvPr/>
        </p:nvPicPr>
        <p:blipFill rotWithShape="1">
          <a:blip r:embed="rId5">
            <a:alphaModFix/>
          </a:blip>
          <a:srcRect b="9647" l="35888" r="35099" t="6311"/>
          <a:stretch/>
        </p:blipFill>
        <p:spPr>
          <a:xfrm>
            <a:off x="657460" y="1445176"/>
            <a:ext cx="764175" cy="826337"/>
          </a:xfrm>
          <a:prstGeom prst="rect">
            <a:avLst/>
          </a:prstGeom>
          <a:noFill/>
          <a:ln>
            <a:noFill/>
          </a:ln>
        </p:spPr>
      </p:pic>
      <p:pic>
        <p:nvPicPr>
          <p:cNvPr id="225" name="Google Shape;225;p38"/>
          <p:cNvPicPr preferRelativeResize="0"/>
          <p:nvPr/>
        </p:nvPicPr>
        <p:blipFill>
          <a:blip r:embed="rId6">
            <a:alphaModFix/>
          </a:blip>
          <a:stretch>
            <a:fillRect/>
          </a:stretch>
        </p:blipFill>
        <p:spPr>
          <a:xfrm>
            <a:off x="2415997" y="2665800"/>
            <a:ext cx="676713" cy="608550"/>
          </a:xfrm>
          <a:prstGeom prst="rect">
            <a:avLst/>
          </a:prstGeom>
          <a:noFill/>
          <a:ln>
            <a:noFill/>
          </a:ln>
        </p:spPr>
      </p:pic>
      <p:pic>
        <p:nvPicPr>
          <p:cNvPr id="226" name="Google Shape;226;p38"/>
          <p:cNvPicPr preferRelativeResize="0"/>
          <p:nvPr/>
        </p:nvPicPr>
        <p:blipFill>
          <a:blip r:embed="rId6">
            <a:alphaModFix/>
          </a:blip>
          <a:stretch>
            <a:fillRect/>
          </a:stretch>
        </p:blipFill>
        <p:spPr>
          <a:xfrm>
            <a:off x="4247128" y="2687900"/>
            <a:ext cx="676713" cy="608550"/>
          </a:xfrm>
          <a:prstGeom prst="rect">
            <a:avLst/>
          </a:prstGeom>
          <a:noFill/>
          <a:ln>
            <a:noFill/>
          </a:ln>
        </p:spPr>
      </p:pic>
      <p:pic>
        <p:nvPicPr>
          <p:cNvPr id="227" name="Google Shape;227;p38"/>
          <p:cNvPicPr preferRelativeResize="0"/>
          <p:nvPr/>
        </p:nvPicPr>
        <p:blipFill>
          <a:blip r:embed="rId6">
            <a:alphaModFix/>
          </a:blip>
          <a:stretch>
            <a:fillRect/>
          </a:stretch>
        </p:blipFill>
        <p:spPr>
          <a:xfrm>
            <a:off x="5957585" y="2665800"/>
            <a:ext cx="676713" cy="608550"/>
          </a:xfrm>
          <a:prstGeom prst="rect">
            <a:avLst/>
          </a:prstGeom>
          <a:noFill/>
          <a:ln>
            <a:noFill/>
          </a:ln>
        </p:spPr>
      </p:pic>
      <p:pic>
        <p:nvPicPr>
          <p:cNvPr id="228" name="Google Shape;228;p38"/>
          <p:cNvPicPr preferRelativeResize="0"/>
          <p:nvPr/>
        </p:nvPicPr>
        <p:blipFill>
          <a:blip r:embed="rId7">
            <a:alphaModFix/>
          </a:blip>
          <a:stretch>
            <a:fillRect/>
          </a:stretch>
        </p:blipFill>
        <p:spPr>
          <a:xfrm>
            <a:off x="4976399" y="4034749"/>
            <a:ext cx="1502751" cy="652444"/>
          </a:xfrm>
          <a:prstGeom prst="rect">
            <a:avLst/>
          </a:prstGeom>
          <a:noFill/>
          <a:ln>
            <a:noFill/>
          </a:ln>
        </p:spPr>
      </p:pic>
      <p:pic>
        <p:nvPicPr>
          <p:cNvPr id="229" name="Google Shape;229;p38"/>
          <p:cNvPicPr preferRelativeResize="0"/>
          <p:nvPr/>
        </p:nvPicPr>
        <p:blipFill>
          <a:blip r:embed="rId8">
            <a:alphaModFix/>
          </a:blip>
          <a:stretch>
            <a:fillRect/>
          </a:stretch>
        </p:blipFill>
        <p:spPr>
          <a:xfrm>
            <a:off x="6366112" y="4144971"/>
            <a:ext cx="1304912" cy="412703"/>
          </a:xfrm>
          <a:prstGeom prst="rect">
            <a:avLst/>
          </a:prstGeom>
          <a:noFill/>
          <a:ln>
            <a:noFill/>
          </a:ln>
        </p:spPr>
      </p:pic>
      <p:pic>
        <p:nvPicPr>
          <p:cNvPr id="230" name="Google Shape;230;p38"/>
          <p:cNvPicPr preferRelativeResize="0"/>
          <p:nvPr/>
        </p:nvPicPr>
        <p:blipFill>
          <a:blip r:embed="rId9">
            <a:alphaModFix/>
          </a:blip>
          <a:stretch>
            <a:fillRect/>
          </a:stretch>
        </p:blipFill>
        <p:spPr>
          <a:xfrm>
            <a:off x="3835575" y="4089862"/>
            <a:ext cx="1256733" cy="503593"/>
          </a:xfrm>
          <a:prstGeom prst="rect">
            <a:avLst/>
          </a:prstGeom>
          <a:noFill/>
          <a:ln>
            <a:noFill/>
          </a:ln>
        </p:spPr>
      </p:pic>
      <p:pic>
        <p:nvPicPr>
          <p:cNvPr id="231" name="Google Shape;231;p38"/>
          <p:cNvPicPr preferRelativeResize="0"/>
          <p:nvPr/>
        </p:nvPicPr>
        <p:blipFill>
          <a:blip r:embed="rId10">
            <a:alphaModFix/>
          </a:blip>
          <a:stretch>
            <a:fillRect/>
          </a:stretch>
        </p:blipFill>
        <p:spPr>
          <a:xfrm>
            <a:off x="2291791" y="4027710"/>
            <a:ext cx="1502756" cy="608556"/>
          </a:xfrm>
          <a:prstGeom prst="rect">
            <a:avLst/>
          </a:prstGeom>
          <a:noFill/>
          <a:ln>
            <a:noFill/>
          </a:ln>
        </p:spPr>
      </p:pic>
      <p:pic>
        <p:nvPicPr>
          <p:cNvPr id="232" name="Google Shape;232;p38"/>
          <p:cNvPicPr preferRelativeResize="0"/>
          <p:nvPr/>
        </p:nvPicPr>
        <p:blipFill>
          <a:blip r:embed="rId11">
            <a:alphaModFix/>
          </a:blip>
          <a:stretch>
            <a:fillRect/>
          </a:stretch>
        </p:blipFill>
        <p:spPr>
          <a:xfrm>
            <a:off x="7647536" y="2545680"/>
            <a:ext cx="891876" cy="748241"/>
          </a:xfrm>
          <a:prstGeom prst="rect">
            <a:avLst/>
          </a:prstGeom>
          <a:noFill/>
          <a:ln>
            <a:noFill/>
          </a:ln>
        </p:spPr>
      </p:pic>
      <p:pic>
        <p:nvPicPr>
          <p:cNvPr id="233" name="Google Shape;233;p38"/>
          <p:cNvPicPr preferRelativeResize="0"/>
          <p:nvPr/>
        </p:nvPicPr>
        <p:blipFill rotWithShape="1">
          <a:blip r:embed="rId12">
            <a:alphaModFix/>
          </a:blip>
          <a:srcRect b="0" l="20262" r="16947" t="0"/>
          <a:stretch/>
        </p:blipFill>
        <p:spPr>
          <a:xfrm>
            <a:off x="7647562" y="1373200"/>
            <a:ext cx="891851" cy="1095563"/>
          </a:xfrm>
          <a:prstGeom prst="rect">
            <a:avLst/>
          </a:prstGeom>
          <a:noFill/>
          <a:ln>
            <a:noFill/>
          </a:ln>
        </p:spPr>
      </p:pic>
      <p:pic>
        <p:nvPicPr>
          <p:cNvPr id="234" name="Google Shape;234;p38"/>
          <p:cNvPicPr preferRelativeResize="0"/>
          <p:nvPr/>
        </p:nvPicPr>
        <p:blipFill>
          <a:blip r:embed="rId13">
            <a:alphaModFix/>
          </a:blip>
          <a:stretch>
            <a:fillRect/>
          </a:stretch>
        </p:blipFill>
        <p:spPr>
          <a:xfrm>
            <a:off x="4152511" y="1297006"/>
            <a:ext cx="764175" cy="925793"/>
          </a:xfrm>
          <a:prstGeom prst="rect">
            <a:avLst/>
          </a:prstGeom>
          <a:noFill/>
          <a:ln>
            <a:noFill/>
          </a:ln>
        </p:spPr>
      </p:pic>
      <p:sp>
        <p:nvSpPr>
          <p:cNvPr id="235" name="Google Shape;235;p38"/>
          <p:cNvSpPr txBox="1"/>
          <p:nvPr/>
        </p:nvSpPr>
        <p:spPr>
          <a:xfrm>
            <a:off x="2371451" y="3250425"/>
            <a:ext cx="764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00">
                <a:latin typeface="Lato"/>
                <a:ea typeface="Lato"/>
                <a:cs typeface="Lato"/>
                <a:sym typeface="Lato"/>
              </a:rPr>
              <a:t>Landing</a:t>
            </a:r>
            <a:endParaRPr b="1" sz="1300">
              <a:latin typeface="Lato"/>
              <a:ea typeface="Lato"/>
              <a:cs typeface="Lato"/>
              <a:sym typeface="Lato"/>
            </a:endParaRPr>
          </a:p>
        </p:txBody>
      </p:sp>
      <p:sp>
        <p:nvSpPr>
          <p:cNvPr id="236" name="Google Shape;236;p38"/>
          <p:cNvSpPr txBox="1"/>
          <p:nvPr/>
        </p:nvSpPr>
        <p:spPr>
          <a:xfrm>
            <a:off x="4117325" y="3272525"/>
            <a:ext cx="1112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00">
                <a:latin typeface="Lato"/>
                <a:ea typeface="Lato"/>
                <a:cs typeface="Lato"/>
                <a:sym typeface="Lato"/>
              </a:rPr>
              <a:t>Processing</a:t>
            </a:r>
            <a:endParaRPr b="1" sz="1300">
              <a:latin typeface="Lato"/>
              <a:ea typeface="Lato"/>
              <a:cs typeface="Lato"/>
              <a:sym typeface="Lato"/>
            </a:endParaRPr>
          </a:p>
        </p:txBody>
      </p:sp>
      <p:sp>
        <p:nvSpPr>
          <p:cNvPr id="237" name="Google Shape;237;p38"/>
          <p:cNvSpPr txBox="1"/>
          <p:nvPr/>
        </p:nvSpPr>
        <p:spPr>
          <a:xfrm>
            <a:off x="6194201" y="3250425"/>
            <a:ext cx="823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00">
                <a:latin typeface="Lato"/>
                <a:ea typeface="Lato"/>
                <a:cs typeface="Lato"/>
                <a:sym typeface="Lato"/>
              </a:rPr>
              <a:t>Curated</a:t>
            </a:r>
            <a:endParaRPr b="1" sz="1300">
              <a:latin typeface="Lato"/>
              <a:ea typeface="Lato"/>
              <a:cs typeface="Lato"/>
              <a:sym typeface="Lato"/>
            </a:endParaRPr>
          </a:p>
        </p:txBody>
      </p:sp>
      <p:sp>
        <p:nvSpPr>
          <p:cNvPr id="238" name="Google Shape;238;p38"/>
          <p:cNvSpPr txBox="1"/>
          <p:nvPr/>
        </p:nvSpPr>
        <p:spPr>
          <a:xfrm>
            <a:off x="3719580" y="2166505"/>
            <a:ext cx="1812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00">
                <a:latin typeface="Lato"/>
                <a:ea typeface="Lato"/>
                <a:cs typeface="Lato"/>
                <a:sym typeface="Lato"/>
              </a:rPr>
              <a:t>Data Lake Store Gen2</a:t>
            </a:r>
            <a:endParaRPr b="1" sz="1300">
              <a:latin typeface="Lato"/>
              <a:ea typeface="Lato"/>
              <a:cs typeface="Lato"/>
              <a:sym typeface="Lato"/>
            </a:endParaRPr>
          </a:p>
        </p:txBody>
      </p:sp>
      <p:sp>
        <p:nvSpPr>
          <p:cNvPr id="239" name="Google Shape;239;p38"/>
          <p:cNvSpPr txBox="1"/>
          <p:nvPr/>
        </p:nvSpPr>
        <p:spPr>
          <a:xfrm>
            <a:off x="514850" y="3272525"/>
            <a:ext cx="1256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00">
                <a:latin typeface="Lato"/>
                <a:ea typeface="Lato"/>
                <a:cs typeface="Lato"/>
                <a:sym typeface="Lato"/>
              </a:rPr>
              <a:t>Data Sources</a:t>
            </a:r>
            <a:endParaRPr b="1" sz="1300">
              <a:latin typeface="Lato"/>
              <a:ea typeface="Lato"/>
              <a:cs typeface="Lato"/>
              <a:sym typeface="Lato"/>
            </a:endParaRPr>
          </a:p>
        </p:txBody>
      </p:sp>
      <p:sp>
        <p:nvSpPr>
          <p:cNvPr id="240" name="Google Shape;240;p38"/>
          <p:cNvSpPr txBox="1"/>
          <p:nvPr/>
        </p:nvSpPr>
        <p:spPr>
          <a:xfrm>
            <a:off x="7418350" y="3272525"/>
            <a:ext cx="1502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00">
                <a:latin typeface="Lato"/>
                <a:ea typeface="Lato"/>
                <a:cs typeface="Lato"/>
                <a:sym typeface="Lato"/>
              </a:rPr>
              <a:t>Data Storytelling</a:t>
            </a:r>
            <a:endParaRPr b="1" sz="1300">
              <a:latin typeface="Lato"/>
              <a:ea typeface="Lato"/>
              <a:cs typeface="Lato"/>
              <a:sym typeface="Lato"/>
            </a:endParaRPr>
          </a:p>
        </p:txBody>
      </p:sp>
      <p:sp>
        <p:nvSpPr>
          <p:cNvPr id="241" name="Google Shape;241;p38"/>
          <p:cNvSpPr txBox="1"/>
          <p:nvPr/>
        </p:nvSpPr>
        <p:spPr>
          <a:xfrm>
            <a:off x="3619225" y="4687825"/>
            <a:ext cx="1610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300">
                <a:latin typeface="Lato"/>
                <a:ea typeface="Lato"/>
                <a:cs typeface="Lato"/>
                <a:sym typeface="Lato"/>
              </a:rPr>
              <a:t>Data Orchestration</a:t>
            </a:r>
            <a:endParaRPr b="1" sz="1300">
              <a:latin typeface="Lato"/>
              <a:ea typeface="Lato"/>
              <a:cs typeface="Lato"/>
              <a:sym typeface="Lato"/>
            </a:endParaRPr>
          </a:p>
        </p:txBody>
      </p:sp>
      <p:pic>
        <p:nvPicPr>
          <p:cNvPr id="242" name="Google Shape;242;p38"/>
          <p:cNvPicPr preferRelativeResize="0"/>
          <p:nvPr/>
        </p:nvPicPr>
        <p:blipFill>
          <a:blip r:embed="rId14">
            <a:alphaModFix/>
          </a:blip>
          <a:stretch>
            <a:fillRect/>
          </a:stretch>
        </p:blipFill>
        <p:spPr>
          <a:xfrm>
            <a:off x="286500" y="3901929"/>
            <a:ext cx="958800" cy="930043"/>
          </a:xfrm>
          <a:prstGeom prst="rect">
            <a:avLst/>
          </a:prstGeom>
          <a:noFill/>
          <a:ln>
            <a:noFill/>
          </a:ln>
        </p:spPr>
      </p:pic>
      <p:pic>
        <p:nvPicPr>
          <p:cNvPr id="243" name="Google Shape;243;p38"/>
          <p:cNvPicPr preferRelativeResize="0"/>
          <p:nvPr/>
        </p:nvPicPr>
        <p:blipFill>
          <a:blip r:embed="rId15">
            <a:alphaModFix/>
          </a:blip>
          <a:stretch>
            <a:fillRect/>
          </a:stretch>
        </p:blipFill>
        <p:spPr>
          <a:xfrm>
            <a:off x="7807200" y="3905379"/>
            <a:ext cx="891875" cy="891875"/>
          </a:xfrm>
          <a:prstGeom prst="rect">
            <a:avLst/>
          </a:prstGeom>
          <a:noFill/>
          <a:ln>
            <a:noFill/>
          </a:ln>
        </p:spPr>
      </p:pic>
      <p:pic>
        <p:nvPicPr>
          <p:cNvPr id="244" name="Google Shape;244;p38"/>
          <p:cNvPicPr preferRelativeResize="0"/>
          <p:nvPr/>
        </p:nvPicPr>
        <p:blipFill>
          <a:blip r:embed="rId16">
            <a:alphaModFix/>
          </a:blip>
          <a:stretch>
            <a:fillRect/>
          </a:stretch>
        </p:blipFill>
        <p:spPr>
          <a:xfrm>
            <a:off x="1374905" y="3996774"/>
            <a:ext cx="958800" cy="806152"/>
          </a:xfrm>
          <a:prstGeom prst="rect">
            <a:avLst/>
          </a:prstGeom>
          <a:noFill/>
          <a:ln>
            <a:noFill/>
          </a:ln>
        </p:spPr>
      </p:pic>
      <p:pic>
        <p:nvPicPr>
          <p:cNvPr id="245" name="Google Shape;245;p38"/>
          <p:cNvPicPr preferRelativeResize="0"/>
          <p:nvPr/>
        </p:nvPicPr>
        <p:blipFill rotWithShape="1">
          <a:blip r:embed="rId17">
            <a:alphaModFix/>
          </a:blip>
          <a:srcRect b="9647" l="35888" r="35099" t="6311"/>
          <a:stretch/>
        </p:blipFill>
        <p:spPr>
          <a:xfrm>
            <a:off x="6371110" y="2186451"/>
            <a:ext cx="764175" cy="82633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49" name="Shape 249"/>
        <p:cNvGrpSpPr/>
        <p:nvPr/>
      </p:nvGrpSpPr>
      <p:grpSpPr>
        <a:xfrm>
          <a:off x="0" y="0"/>
          <a:ext cx="0" cy="0"/>
          <a:chOff x="0" y="0"/>
          <a:chExt cx="0" cy="0"/>
        </a:xfrm>
      </p:grpSpPr>
      <p:sp>
        <p:nvSpPr>
          <p:cNvPr id="250" name="Google Shape;250;p39"/>
          <p:cNvSpPr txBox="1"/>
          <p:nvPr>
            <p:ph idx="1" type="subTitle"/>
          </p:nvPr>
        </p:nvSpPr>
        <p:spPr>
          <a:xfrm>
            <a:off x="90425" y="86925"/>
            <a:ext cx="4562100" cy="48807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pt-BR" sz="2800">
                <a:solidFill>
                  <a:schemeClr val="dk1"/>
                </a:solidFill>
              </a:rPr>
              <a:t>Azure Resource Group</a:t>
            </a:r>
            <a:endParaRPr b="1" sz="2800">
              <a:solidFill>
                <a:schemeClr val="dk1"/>
              </a:solidFill>
            </a:endParaRPr>
          </a:p>
          <a:p>
            <a:pPr indent="0" lvl="0" marL="0" rtl="0" algn="l">
              <a:lnSpc>
                <a:spcPct val="115000"/>
              </a:lnSpc>
              <a:spcBef>
                <a:spcPts val="1600"/>
              </a:spcBef>
              <a:spcAft>
                <a:spcPts val="0"/>
              </a:spcAft>
              <a:buNone/>
            </a:pPr>
            <a:r>
              <a:rPr lang="pt-BR" sz="1600"/>
              <a:t>Recursos criados na nuvem da Azure</a:t>
            </a:r>
            <a:r>
              <a:rPr lang="pt-BR" sz="1600"/>
              <a:t>:</a:t>
            </a:r>
            <a:endParaRPr sz="1600"/>
          </a:p>
          <a:p>
            <a:pPr indent="-342900" lvl="0" marL="457200" rtl="0" algn="l">
              <a:lnSpc>
                <a:spcPct val="150000"/>
              </a:lnSpc>
              <a:spcBef>
                <a:spcPts val="1600"/>
              </a:spcBef>
              <a:spcAft>
                <a:spcPts val="0"/>
              </a:spcAft>
              <a:buSzPts val="1800"/>
              <a:buAutoNum type="arabicPeriod"/>
            </a:pPr>
            <a:r>
              <a:rPr lang="pt-BR" sz="1600"/>
              <a:t>Databricks Workspace</a:t>
            </a:r>
            <a:br>
              <a:rPr lang="pt-BR" sz="200"/>
            </a:br>
            <a:endParaRPr sz="200"/>
          </a:p>
          <a:p>
            <a:pPr indent="-342900" lvl="0" marL="457200" rtl="0" algn="l">
              <a:lnSpc>
                <a:spcPct val="115000"/>
              </a:lnSpc>
              <a:spcBef>
                <a:spcPts val="0"/>
              </a:spcBef>
              <a:spcAft>
                <a:spcPts val="0"/>
              </a:spcAft>
              <a:buSzPts val="1800"/>
              <a:buAutoNum type="arabicPeriod"/>
            </a:pPr>
            <a:r>
              <a:rPr lang="pt-BR" sz="1600"/>
              <a:t>Data Factory</a:t>
            </a:r>
            <a:br>
              <a:rPr lang="pt-BR" sz="300"/>
            </a:br>
            <a:br>
              <a:rPr lang="pt-BR" sz="300"/>
            </a:br>
            <a:endParaRPr sz="300"/>
          </a:p>
          <a:p>
            <a:pPr indent="-342900" lvl="0" marL="457200" rtl="0" algn="l">
              <a:lnSpc>
                <a:spcPct val="135000"/>
              </a:lnSpc>
              <a:spcBef>
                <a:spcPts val="0"/>
              </a:spcBef>
              <a:spcAft>
                <a:spcPts val="0"/>
              </a:spcAft>
              <a:buSzPts val="1800"/>
              <a:buAutoNum type="arabicPeriod"/>
            </a:pPr>
            <a:r>
              <a:rPr lang="pt-BR" sz="1600"/>
              <a:t>Key Vault</a:t>
            </a:r>
            <a:br>
              <a:rPr lang="pt-BR" sz="200"/>
            </a:br>
            <a:endParaRPr sz="200"/>
          </a:p>
          <a:p>
            <a:pPr indent="-342900" lvl="0" marL="457200" rtl="0" algn="l">
              <a:lnSpc>
                <a:spcPct val="115000"/>
              </a:lnSpc>
              <a:spcBef>
                <a:spcPts val="0"/>
              </a:spcBef>
              <a:spcAft>
                <a:spcPts val="0"/>
              </a:spcAft>
              <a:buSzPts val="1800"/>
              <a:buAutoNum type="arabicPeriod"/>
            </a:pPr>
            <a:r>
              <a:rPr lang="pt-BR" sz="1600"/>
              <a:t>SQL Database</a:t>
            </a:r>
            <a:br>
              <a:rPr lang="pt-BR" sz="200"/>
            </a:br>
            <a:br>
              <a:rPr lang="pt-BR" sz="200"/>
            </a:br>
            <a:endParaRPr sz="200"/>
          </a:p>
          <a:p>
            <a:pPr indent="-342900" lvl="0" marL="457200" rtl="0" algn="l">
              <a:lnSpc>
                <a:spcPct val="115000"/>
              </a:lnSpc>
              <a:spcBef>
                <a:spcPts val="0"/>
              </a:spcBef>
              <a:spcAft>
                <a:spcPts val="0"/>
              </a:spcAft>
              <a:buSzPts val="1800"/>
              <a:buAutoNum type="arabicPeriod"/>
            </a:pPr>
            <a:r>
              <a:rPr lang="pt-BR" sz="1600"/>
              <a:t>SQL Server</a:t>
            </a:r>
            <a:br>
              <a:rPr lang="pt-BR" sz="1600"/>
            </a:br>
            <a:br>
              <a:rPr lang="pt-BR" sz="200"/>
            </a:br>
            <a:endParaRPr sz="200"/>
          </a:p>
          <a:p>
            <a:pPr indent="-342900" lvl="0" marL="457200" rtl="0" algn="l">
              <a:lnSpc>
                <a:spcPct val="115000"/>
              </a:lnSpc>
              <a:spcBef>
                <a:spcPts val="0"/>
              </a:spcBef>
              <a:spcAft>
                <a:spcPts val="0"/>
              </a:spcAft>
              <a:buSzPts val="1800"/>
              <a:buAutoNum type="arabicPeriod"/>
            </a:pPr>
            <a:r>
              <a:rPr lang="pt-BR" sz="1600"/>
              <a:t>Storage Account - Data Lakes</a:t>
            </a:r>
            <a:br>
              <a:rPr lang="pt-BR" sz="200"/>
            </a:br>
            <a:br>
              <a:rPr lang="pt-BR" sz="200"/>
            </a:br>
            <a:endParaRPr sz="200"/>
          </a:p>
          <a:p>
            <a:pPr indent="-330200" lvl="0" marL="457200" rtl="0" algn="l">
              <a:lnSpc>
                <a:spcPct val="115000"/>
              </a:lnSpc>
              <a:spcBef>
                <a:spcPts val="0"/>
              </a:spcBef>
              <a:spcAft>
                <a:spcPts val="0"/>
              </a:spcAft>
              <a:buSzPts val="1600"/>
              <a:buAutoNum type="arabicPeriod"/>
            </a:pPr>
            <a:r>
              <a:rPr lang="pt-BR" sz="1600"/>
              <a:t>Synapse Workspace</a:t>
            </a:r>
            <a:endParaRPr sz="1600"/>
          </a:p>
          <a:p>
            <a:pPr indent="0" lvl="0" marL="0" rtl="0" algn="l">
              <a:lnSpc>
                <a:spcPct val="100000"/>
              </a:lnSpc>
              <a:spcBef>
                <a:spcPts val="1600"/>
              </a:spcBef>
              <a:spcAft>
                <a:spcPts val="1600"/>
              </a:spcAft>
              <a:buNone/>
            </a:pPr>
            <a:r>
              <a:rPr lang="pt-BR" sz="1400"/>
              <a:t>Além do gerenciamento de assinaturas, permissões,</a:t>
            </a:r>
            <a:br>
              <a:rPr lang="pt-BR" sz="1400"/>
            </a:br>
            <a:r>
              <a:rPr lang="pt-BR" sz="1400"/>
              <a:t>regiões, urls, tokens, linked services, clusters, pipelines, triggers, pools, cost estimations, etc.</a:t>
            </a:r>
            <a:endParaRPr sz="1800"/>
          </a:p>
        </p:txBody>
      </p:sp>
      <p:sp>
        <p:nvSpPr>
          <p:cNvPr id="251" name="Google Shape;251;p39"/>
          <p:cNvSpPr/>
          <p:nvPr/>
        </p:nvSpPr>
        <p:spPr>
          <a:xfrm>
            <a:off x="4581925" y="5057"/>
            <a:ext cx="4562100" cy="5128800"/>
          </a:xfrm>
          <a:prstGeom prst="rect">
            <a:avLst/>
          </a:prstGeom>
          <a:solidFill>
            <a:srgbClr val="F7F9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2" name="Google Shape;252;p39"/>
          <p:cNvPicPr preferRelativeResize="0"/>
          <p:nvPr/>
        </p:nvPicPr>
        <p:blipFill>
          <a:blip r:embed="rId3">
            <a:alphaModFix/>
          </a:blip>
          <a:stretch>
            <a:fillRect/>
          </a:stretch>
        </p:blipFill>
        <p:spPr>
          <a:xfrm>
            <a:off x="5531850" y="10732"/>
            <a:ext cx="2717054" cy="5128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0"/>
          <p:cNvSpPr/>
          <p:nvPr/>
        </p:nvSpPr>
        <p:spPr>
          <a:xfrm>
            <a:off x="6679150" y="1381288"/>
            <a:ext cx="2310300" cy="1857300"/>
          </a:xfrm>
          <a:prstGeom prst="rect">
            <a:avLst/>
          </a:prstGeom>
          <a:solidFill>
            <a:srgbClr val="F7F9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0"/>
          <p:cNvSpPr txBox="1"/>
          <p:nvPr>
            <p:ph idx="1" type="subTitle"/>
          </p:nvPr>
        </p:nvSpPr>
        <p:spPr>
          <a:xfrm>
            <a:off x="464100" y="28050"/>
            <a:ext cx="8520600" cy="854700"/>
          </a:xfrm>
          <a:prstGeom prst="rect">
            <a:avLst/>
          </a:prstGeom>
          <a:solidFill>
            <a:schemeClr val="dk1"/>
          </a:solidFill>
        </p:spPr>
        <p:txBody>
          <a:bodyPr anchorCtr="0" anchor="b" bIns="91425" lIns="91425" spcFirstLastPara="1" rIns="91425" wrap="square" tIns="91425">
            <a:noAutofit/>
          </a:bodyPr>
          <a:lstStyle/>
          <a:p>
            <a:pPr indent="0" lvl="0" marL="0" rtl="0" algn="ctr">
              <a:spcBef>
                <a:spcPts val="0"/>
              </a:spcBef>
              <a:spcAft>
                <a:spcPts val="0"/>
              </a:spcAft>
              <a:buNone/>
            </a:pPr>
            <a:r>
              <a:rPr b="1" lang="pt-BR" sz="2400"/>
              <a:t>Fluxo de Dados na Nuvem da AZURE</a:t>
            </a:r>
            <a:br>
              <a:rPr b="1" lang="pt-BR" sz="2400"/>
            </a:br>
            <a:r>
              <a:rPr b="1" lang="pt-BR" sz="2400"/>
              <a:t> (Pipeline de Automação ELT)</a:t>
            </a:r>
            <a:endParaRPr b="1" sz="2400"/>
          </a:p>
        </p:txBody>
      </p:sp>
      <p:sp>
        <p:nvSpPr>
          <p:cNvPr id="259" name="Google Shape;259;p40"/>
          <p:cNvSpPr/>
          <p:nvPr/>
        </p:nvSpPr>
        <p:spPr>
          <a:xfrm>
            <a:off x="1067349" y="3553385"/>
            <a:ext cx="570300" cy="727800"/>
          </a:xfrm>
          <a:prstGeom prst="foldedCorner">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0"/>
          <p:cNvSpPr/>
          <p:nvPr/>
        </p:nvSpPr>
        <p:spPr>
          <a:xfrm>
            <a:off x="1219749" y="3705785"/>
            <a:ext cx="570300" cy="727800"/>
          </a:xfrm>
          <a:prstGeom prst="foldedCorner">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0"/>
          <p:cNvSpPr/>
          <p:nvPr/>
        </p:nvSpPr>
        <p:spPr>
          <a:xfrm>
            <a:off x="1372150" y="3858173"/>
            <a:ext cx="648600" cy="727800"/>
          </a:xfrm>
          <a:prstGeom prst="foldedCorner">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a:t>CSVs</a:t>
            </a:r>
            <a:endParaRPr/>
          </a:p>
        </p:txBody>
      </p:sp>
      <p:graphicFrame>
        <p:nvGraphicFramePr>
          <p:cNvPr id="262" name="Google Shape;262;p40"/>
          <p:cNvGraphicFramePr/>
          <p:nvPr/>
        </p:nvGraphicFramePr>
        <p:xfrm>
          <a:off x="4193305" y="1395674"/>
          <a:ext cx="3000000" cy="3000000"/>
        </p:xfrm>
        <a:graphic>
          <a:graphicData uri="http://schemas.openxmlformats.org/drawingml/2006/table">
            <a:tbl>
              <a:tblPr>
                <a:noFill/>
                <a:tableStyleId>{FBD6447F-61A2-4F88-9CF4-41D68689D796}</a:tableStyleId>
              </a:tblPr>
              <a:tblGrid>
                <a:gridCol w="458575"/>
                <a:gridCol w="905075"/>
                <a:gridCol w="458575"/>
              </a:tblGrid>
              <a:tr h="366775">
                <a:tc>
                  <a:txBody>
                    <a:bodyPr/>
                    <a:lstStyle/>
                    <a:p>
                      <a:pPr indent="0" lvl="0" marL="0" rtl="0" algn="ctr">
                        <a:spcBef>
                          <a:spcPts val="0"/>
                        </a:spcBef>
                        <a:spcAft>
                          <a:spcPts val="0"/>
                        </a:spcAft>
                        <a:buNone/>
                      </a:pPr>
                      <a:r>
                        <a:rPr b="1" lang="pt-BR">
                          <a:solidFill>
                            <a:schemeClr val="lt1"/>
                          </a:solidFill>
                        </a:rPr>
                        <a:t>L</a:t>
                      </a:r>
                      <a:endParaRPr b="1">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pt-BR">
                          <a:solidFill>
                            <a:schemeClr val="lt1"/>
                          </a:solidFill>
                        </a:rPr>
                        <a:t>P</a:t>
                      </a:r>
                      <a:endParaRPr b="1">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b="1" lang="pt-BR">
                          <a:solidFill>
                            <a:schemeClr val="lt1"/>
                          </a:solidFill>
                        </a:rPr>
                        <a:t>C</a:t>
                      </a:r>
                      <a:endParaRPr b="1">
                        <a:solidFill>
                          <a:schemeClr val="lt1"/>
                        </a:solidFill>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564275">
                <a:tc>
                  <a:txBody>
                    <a:bodyPr/>
                    <a:lstStyle/>
                    <a:p>
                      <a:pPr indent="0" lvl="0" marL="0" rtl="0" algn="l">
                        <a:spcBef>
                          <a:spcPts val="0"/>
                        </a:spcBef>
                        <a:spcAft>
                          <a:spcPts val="0"/>
                        </a:spcAft>
                        <a:buNone/>
                      </a:pPr>
                      <a:r>
                        <a:t/>
                      </a:r>
                      <a:endParaRPr/>
                    </a:p>
                  </a:txBody>
                  <a:tcPr marT="91425" marB="91425" marR="91425" marL="91425">
                    <a:lnL cap="flat" cmpd="sng" w="28575">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pt-BR"/>
                        <a:t>Data</a:t>
                      </a:r>
                      <a:endParaRPr/>
                    </a:p>
                    <a:p>
                      <a:pPr indent="0" lvl="0" marL="0" rtl="0" algn="ctr">
                        <a:spcBef>
                          <a:spcPts val="0"/>
                        </a:spcBef>
                        <a:spcAft>
                          <a:spcPts val="0"/>
                        </a:spcAft>
                        <a:buNone/>
                      </a:pPr>
                      <a:r>
                        <a:rPr lang="pt-BR"/>
                        <a:t>Lakes</a:t>
                      </a:r>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366775">
                <a:tc>
                  <a:txBody>
                    <a:bodyPr/>
                    <a:lstStyle/>
                    <a:p>
                      <a:pPr indent="0" lvl="0" marL="0" rtl="0" algn="l">
                        <a:spcBef>
                          <a:spcPts val="0"/>
                        </a:spcBef>
                        <a:spcAft>
                          <a:spcPts val="0"/>
                        </a:spcAft>
                        <a:buNone/>
                      </a:pPr>
                      <a:r>
                        <a:t/>
                      </a:r>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bl>
          </a:graphicData>
        </a:graphic>
      </p:graphicFrame>
      <p:pic>
        <p:nvPicPr>
          <p:cNvPr id="263" name="Google Shape;263;p40"/>
          <p:cNvPicPr preferRelativeResize="0"/>
          <p:nvPr/>
        </p:nvPicPr>
        <p:blipFill>
          <a:blip r:embed="rId3">
            <a:alphaModFix/>
          </a:blip>
          <a:stretch>
            <a:fillRect/>
          </a:stretch>
        </p:blipFill>
        <p:spPr>
          <a:xfrm>
            <a:off x="1530059" y="2342495"/>
            <a:ext cx="403500" cy="458511"/>
          </a:xfrm>
          <a:prstGeom prst="rect">
            <a:avLst/>
          </a:prstGeom>
          <a:noFill/>
          <a:ln>
            <a:noFill/>
          </a:ln>
        </p:spPr>
      </p:pic>
      <p:sp>
        <p:nvSpPr>
          <p:cNvPr id="264" name="Google Shape;264;p40"/>
          <p:cNvSpPr/>
          <p:nvPr/>
        </p:nvSpPr>
        <p:spPr>
          <a:xfrm>
            <a:off x="3522073" y="2028171"/>
            <a:ext cx="570300" cy="487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0"/>
          <p:cNvSpPr/>
          <p:nvPr/>
        </p:nvSpPr>
        <p:spPr>
          <a:xfrm>
            <a:off x="6075191" y="1986846"/>
            <a:ext cx="570300" cy="487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6" name="Google Shape;266;p40" title="Points scored"/>
          <p:cNvPicPr preferRelativeResize="0"/>
          <p:nvPr/>
        </p:nvPicPr>
        <p:blipFill>
          <a:blip r:embed="rId4">
            <a:alphaModFix/>
          </a:blip>
          <a:stretch>
            <a:fillRect/>
          </a:stretch>
        </p:blipFill>
        <p:spPr>
          <a:xfrm>
            <a:off x="6722724" y="1439650"/>
            <a:ext cx="995583" cy="615600"/>
          </a:xfrm>
          <a:prstGeom prst="rect">
            <a:avLst/>
          </a:prstGeom>
          <a:noFill/>
          <a:ln>
            <a:noFill/>
          </a:ln>
        </p:spPr>
      </p:pic>
      <p:pic>
        <p:nvPicPr>
          <p:cNvPr id="267" name="Google Shape;267;p40" title="Points scored"/>
          <p:cNvPicPr preferRelativeResize="0"/>
          <p:nvPr/>
        </p:nvPicPr>
        <p:blipFill>
          <a:blip r:embed="rId5">
            <a:alphaModFix/>
          </a:blip>
          <a:stretch>
            <a:fillRect/>
          </a:stretch>
        </p:blipFill>
        <p:spPr>
          <a:xfrm>
            <a:off x="6723263" y="2366125"/>
            <a:ext cx="2234400" cy="854675"/>
          </a:xfrm>
          <a:prstGeom prst="rect">
            <a:avLst/>
          </a:prstGeom>
          <a:noFill/>
          <a:ln>
            <a:noFill/>
          </a:ln>
        </p:spPr>
      </p:pic>
      <p:pic>
        <p:nvPicPr>
          <p:cNvPr id="268" name="Google Shape;268;p40" title="Points scored"/>
          <p:cNvPicPr preferRelativeResize="0"/>
          <p:nvPr/>
        </p:nvPicPr>
        <p:blipFill>
          <a:blip r:embed="rId6">
            <a:alphaModFix/>
          </a:blip>
          <a:stretch>
            <a:fillRect/>
          </a:stretch>
        </p:blipFill>
        <p:spPr>
          <a:xfrm>
            <a:off x="7746070" y="1394233"/>
            <a:ext cx="1231014" cy="761175"/>
          </a:xfrm>
          <a:prstGeom prst="rect">
            <a:avLst/>
          </a:prstGeom>
          <a:noFill/>
          <a:ln>
            <a:noFill/>
          </a:ln>
        </p:spPr>
      </p:pic>
      <p:sp>
        <p:nvSpPr>
          <p:cNvPr id="269" name="Google Shape;269;p40"/>
          <p:cNvSpPr/>
          <p:nvPr/>
        </p:nvSpPr>
        <p:spPr>
          <a:xfrm>
            <a:off x="116052" y="2098340"/>
            <a:ext cx="1230984" cy="1185192"/>
          </a:xfrm>
          <a:prstGeom prst="flowChartMultidocumen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a:t>    Data         </a:t>
            </a:r>
            <a:br>
              <a:rPr lang="pt-BR"/>
            </a:br>
            <a:r>
              <a:rPr lang="pt-BR"/>
              <a:t>   Factory</a:t>
            </a:r>
            <a:endParaRPr/>
          </a:p>
          <a:p>
            <a:pPr indent="0" lvl="0" marL="0" rtl="0" algn="l">
              <a:spcBef>
                <a:spcPts val="0"/>
              </a:spcBef>
              <a:spcAft>
                <a:spcPts val="0"/>
              </a:spcAft>
              <a:buNone/>
            </a:pPr>
            <a:r>
              <a:rPr lang="pt-BR"/>
              <a:t>  Extract</a:t>
            </a:r>
            <a:endParaRPr/>
          </a:p>
        </p:txBody>
      </p:sp>
      <p:sp>
        <p:nvSpPr>
          <p:cNvPr id="270" name="Google Shape;270;p40"/>
          <p:cNvSpPr txBox="1"/>
          <p:nvPr/>
        </p:nvSpPr>
        <p:spPr>
          <a:xfrm>
            <a:off x="6850300" y="2067929"/>
            <a:ext cx="208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a:t> Power BI </a:t>
            </a:r>
            <a:r>
              <a:rPr b="1" lang="pt-BR"/>
              <a:t>Dashboard</a:t>
            </a:r>
            <a:endParaRPr b="1"/>
          </a:p>
        </p:txBody>
      </p:sp>
      <p:sp>
        <p:nvSpPr>
          <p:cNvPr id="271" name="Google Shape;271;p40"/>
          <p:cNvSpPr/>
          <p:nvPr/>
        </p:nvSpPr>
        <p:spPr>
          <a:xfrm rot="5400000">
            <a:off x="294113" y="3404411"/>
            <a:ext cx="678900" cy="6486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40"/>
          <p:cNvSpPr/>
          <p:nvPr/>
        </p:nvSpPr>
        <p:spPr>
          <a:xfrm>
            <a:off x="279391" y="309075"/>
            <a:ext cx="918425" cy="1185200"/>
          </a:xfrm>
          <a:prstGeom prst="flowChartMagneticDisk">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sz="1300"/>
              <a:t>    </a:t>
            </a:r>
            <a:br>
              <a:rPr lang="pt-BR" sz="200"/>
            </a:br>
            <a:r>
              <a:rPr lang="pt-BR" sz="200"/>
              <a:t>                      </a:t>
            </a:r>
            <a:r>
              <a:rPr lang="pt-BR" sz="1300"/>
              <a:t>S</a:t>
            </a:r>
            <a:r>
              <a:rPr lang="pt-BR" sz="1300"/>
              <a:t>QL</a:t>
            </a:r>
            <a:endParaRPr sz="1300"/>
          </a:p>
          <a:p>
            <a:pPr indent="0" lvl="0" marL="0" rtl="0" algn="l">
              <a:spcBef>
                <a:spcPts val="0"/>
              </a:spcBef>
              <a:spcAft>
                <a:spcPts val="0"/>
              </a:spcAft>
              <a:buNone/>
            </a:pPr>
            <a:r>
              <a:rPr lang="pt-BR" sz="1300"/>
              <a:t>SERVER</a:t>
            </a:r>
            <a:endParaRPr sz="1300"/>
          </a:p>
          <a:p>
            <a:pPr indent="0" lvl="0" marL="0" rtl="0" algn="l">
              <a:spcBef>
                <a:spcPts val="0"/>
              </a:spcBef>
              <a:spcAft>
                <a:spcPts val="0"/>
              </a:spcAft>
              <a:buNone/>
            </a:pPr>
            <a:r>
              <a:rPr lang="pt-BR" sz="1300"/>
              <a:t>Database</a:t>
            </a:r>
            <a:endParaRPr sz="1300"/>
          </a:p>
        </p:txBody>
      </p:sp>
      <p:sp>
        <p:nvSpPr>
          <p:cNvPr id="273" name="Google Shape;273;p40"/>
          <p:cNvSpPr txBox="1"/>
          <p:nvPr/>
        </p:nvSpPr>
        <p:spPr>
          <a:xfrm>
            <a:off x="-704309" y="4737243"/>
            <a:ext cx="2234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pt-BR">
                <a:solidFill>
                  <a:schemeClr val="lt1"/>
                </a:solidFill>
              </a:rPr>
              <a:t>Coleta</a:t>
            </a:r>
            <a:endParaRPr b="1" i="1">
              <a:solidFill>
                <a:schemeClr val="lt1"/>
              </a:solidFill>
            </a:endParaRPr>
          </a:p>
        </p:txBody>
      </p:sp>
      <p:sp>
        <p:nvSpPr>
          <p:cNvPr id="274" name="Google Shape;274;p40"/>
          <p:cNvSpPr txBox="1"/>
          <p:nvPr/>
        </p:nvSpPr>
        <p:spPr>
          <a:xfrm>
            <a:off x="433066" y="4737243"/>
            <a:ext cx="2234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pt-BR">
                <a:solidFill>
                  <a:schemeClr val="lt1"/>
                </a:solidFill>
              </a:rPr>
              <a:t>Levantamento</a:t>
            </a:r>
            <a:endParaRPr b="1" i="1">
              <a:solidFill>
                <a:schemeClr val="lt1"/>
              </a:solidFill>
            </a:endParaRPr>
          </a:p>
        </p:txBody>
      </p:sp>
      <p:sp>
        <p:nvSpPr>
          <p:cNvPr id="275" name="Google Shape;275;p40"/>
          <p:cNvSpPr txBox="1"/>
          <p:nvPr/>
        </p:nvSpPr>
        <p:spPr>
          <a:xfrm>
            <a:off x="1957066" y="4737243"/>
            <a:ext cx="2234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pt-BR">
                <a:solidFill>
                  <a:schemeClr val="lt1"/>
                </a:solidFill>
              </a:rPr>
              <a:t>Modelagem</a:t>
            </a:r>
            <a:endParaRPr b="1" i="1">
              <a:solidFill>
                <a:schemeClr val="lt1"/>
              </a:solidFill>
            </a:endParaRPr>
          </a:p>
        </p:txBody>
      </p:sp>
      <p:sp>
        <p:nvSpPr>
          <p:cNvPr id="276" name="Google Shape;276;p40"/>
          <p:cNvSpPr txBox="1"/>
          <p:nvPr/>
        </p:nvSpPr>
        <p:spPr>
          <a:xfrm>
            <a:off x="3640279" y="4737243"/>
            <a:ext cx="2234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pt-BR">
                <a:solidFill>
                  <a:schemeClr val="lt1"/>
                </a:solidFill>
              </a:rPr>
              <a:t>Transformação</a:t>
            </a:r>
            <a:endParaRPr b="1" i="1">
              <a:solidFill>
                <a:schemeClr val="lt1"/>
              </a:solidFill>
            </a:endParaRPr>
          </a:p>
        </p:txBody>
      </p:sp>
      <p:sp>
        <p:nvSpPr>
          <p:cNvPr id="277" name="Google Shape;277;p40"/>
          <p:cNvSpPr txBox="1"/>
          <p:nvPr/>
        </p:nvSpPr>
        <p:spPr>
          <a:xfrm>
            <a:off x="5812450" y="4737254"/>
            <a:ext cx="3389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pt-BR">
                <a:solidFill>
                  <a:schemeClr val="lt1"/>
                </a:solidFill>
              </a:rPr>
              <a:t>Visualização &amp; Tomada de Decisões</a:t>
            </a:r>
            <a:endParaRPr b="1" i="1">
              <a:solidFill>
                <a:schemeClr val="lt1"/>
              </a:solidFill>
            </a:endParaRPr>
          </a:p>
        </p:txBody>
      </p:sp>
      <p:sp>
        <p:nvSpPr>
          <p:cNvPr id="278" name="Google Shape;278;p40"/>
          <p:cNvSpPr txBox="1"/>
          <p:nvPr/>
        </p:nvSpPr>
        <p:spPr>
          <a:xfrm>
            <a:off x="1387975" y="4064064"/>
            <a:ext cx="57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79" name="Google Shape;279;p40"/>
          <p:cNvSpPr/>
          <p:nvPr/>
        </p:nvSpPr>
        <p:spPr>
          <a:xfrm>
            <a:off x="2138514" y="1869752"/>
            <a:ext cx="1230984" cy="1185192"/>
          </a:xfrm>
          <a:prstGeom prst="flowChartMultidocumen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a:t>    Data         </a:t>
            </a:r>
            <a:br>
              <a:rPr lang="pt-BR"/>
            </a:br>
            <a:r>
              <a:rPr lang="pt-BR"/>
              <a:t>   Factory</a:t>
            </a:r>
            <a:endParaRPr/>
          </a:p>
          <a:p>
            <a:pPr indent="0" lvl="0" marL="0" rtl="0" algn="l">
              <a:spcBef>
                <a:spcPts val="0"/>
              </a:spcBef>
              <a:spcAft>
                <a:spcPts val="0"/>
              </a:spcAft>
              <a:buNone/>
            </a:pPr>
            <a:r>
              <a:rPr lang="pt-BR"/>
              <a:t>    Load</a:t>
            </a:r>
            <a:endParaRPr/>
          </a:p>
        </p:txBody>
      </p:sp>
      <p:sp>
        <p:nvSpPr>
          <p:cNvPr id="280" name="Google Shape;280;p40"/>
          <p:cNvSpPr/>
          <p:nvPr/>
        </p:nvSpPr>
        <p:spPr>
          <a:xfrm>
            <a:off x="3479661" y="3468985"/>
            <a:ext cx="1230984" cy="1185192"/>
          </a:xfrm>
          <a:prstGeom prst="flowChartMultidocumen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a:t>    Data         </a:t>
            </a:r>
            <a:br>
              <a:rPr lang="pt-BR"/>
            </a:br>
            <a:r>
              <a:rPr lang="pt-BR"/>
              <a:t>   Factory    Transform</a:t>
            </a:r>
            <a:endParaRPr/>
          </a:p>
        </p:txBody>
      </p:sp>
      <p:sp>
        <p:nvSpPr>
          <p:cNvPr id="281" name="Google Shape;281;p40"/>
          <p:cNvSpPr/>
          <p:nvPr/>
        </p:nvSpPr>
        <p:spPr>
          <a:xfrm rot="-5400000">
            <a:off x="4801893" y="2860783"/>
            <a:ext cx="570300" cy="487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40"/>
          <p:cNvSpPr/>
          <p:nvPr/>
        </p:nvSpPr>
        <p:spPr>
          <a:xfrm rot="5400000">
            <a:off x="502025" y="1562002"/>
            <a:ext cx="437100" cy="487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0"/>
          <p:cNvSpPr/>
          <p:nvPr/>
        </p:nvSpPr>
        <p:spPr>
          <a:xfrm>
            <a:off x="2171485" y="3368991"/>
            <a:ext cx="678900" cy="6486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0"/>
          <p:cNvSpPr/>
          <p:nvPr/>
        </p:nvSpPr>
        <p:spPr>
          <a:xfrm rot="1692075">
            <a:off x="5830826" y="3493950"/>
            <a:ext cx="1146497" cy="1023549"/>
          </a:xfrm>
          <a:prstGeom prst="hexagon">
            <a:avLst>
              <a:gd fmla="val 25000" name="adj"/>
              <a:gd fmla="val 115470" name="vf"/>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40"/>
          <p:cNvSpPr txBox="1"/>
          <p:nvPr/>
        </p:nvSpPr>
        <p:spPr>
          <a:xfrm>
            <a:off x="5969464" y="3632850"/>
            <a:ext cx="918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latin typeface="Lato"/>
                <a:ea typeface="Lato"/>
                <a:cs typeface="Lato"/>
                <a:sym typeface="Lato"/>
              </a:rPr>
              <a:t>Synapse</a:t>
            </a:r>
            <a:endParaRPr>
              <a:latin typeface="Lato"/>
              <a:ea typeface="Lato"/>
              <a:cs typeface="Lato"/>
              <a:sym typeface="Lato"/>
            </a:endParaRPr>
          </a:p>
          <a:p>
            <a:pPr indent="0" lvl="0" marL="0" rtl="0" algn="l">
              <a:spcBef>
                <a:spcPts val="0"/>
              </a:spcBef>
              <a:spcAft>
                <a:spcPts val="0"/>
              </a:spcAft>
              <a:buNone/>
            </a:pPr>
            <a:r>
              <a:rPr lang="pt-BR">
                <a:latin typeface="Lato"/>
                <a:ea typeface="Lato"/>
                <a:cs typeface="Lato"/>
                <a:sym typeface="Lato"/>
              </a:rPr>
              <a:t>Analytics</a:t>
            </a:r>
            <a:endParaRPr>
              <a:latin typeface="Lato"/>
              <a:ea typeface="Lato"/>
              <a:cs typeface="Lato"/>
              <a:sym typeface="Lato"/>
            </a:endParaRPr>
          </a:p>
          <a:p>
            <a:pPr indent="0" lvl="0" marL="0" rtl="0" algn="l">
              <a:spcBef>
                <a:spcPts val="0"/>
              </a:spcBef>
              <a:spcAft>
                <a:spcPts val="0"/>
              </a:spcAft>
              <a:buNone/>
            </a:pPr>
            <a:r>
              <a:rPr lang="pt-BR">
                <a:latin typeface="Lato"/>
                <a:ea typeface="Lato"/>
                <a:cs typeface="Lato"/>
                <a:sym typeface="Lato"/>
              </a:rPr>
              <a:t>Queries</a:t>
            </a:r>
            <a:endParaRPr>
              <a:latin typeface="Lato"/>
              <a:ea typeface="Lato"/>
              <a:cs typeface="Lato"/>
              <a:sym typeface="Lato"/>
            </a:endParaRPr>
          </a:p>
        </p:txBody>
      </p:sp>
      <p:sp>
        <p:nvSpPr>
          <p:cNvPr id="286" name="Google Shape;286;p40"/>
          <p:cNvSpPr/>
          <p:nvPr/>
        </p:nvSpPr>
        <p:spPr>
          <a:xfrm>
            <a:off x="4791573" y="3504100"/>
            <a:ext cx="995700" cy="960000"/>
          </a:xfrm>
          <a:prstGeom prst="cube">
            <a:avLst>
              <a:gd fmla="val 25000"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Data</a:t>
            </a:r>
            <a:endParaRPr/>
          </a:p>
          <a:p>
            <a:pPr indent="0" lvl="0" marL="0" rtl="0" algn="ctr">
              <a:spcBef>
                <a:spcPts val="0"/>
              </a:spcBef>
              <a:spcAft>
                <a:spcPts val="0"/>
              </a:spcAft>
              <a:buNone/>
            </a:pPr>
            <a:r>
              <a:rPr lang="pt-BR"/>
              <a:t>Bricks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1"/>
          <p:cNvSpPr txBox="1"/>
          <p:nvPr>
            <p:ph type="title"/>
          </p:nvPr>
        </p:nvSpPr>
        <p:spPr>
          <a:xfrm>
            <a:off x="549" y="30575"/>
            <a:ext cx="85206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600">
                <a:solidFill>
                  <a:schemeClr val="dk1"/>
                </a:solidFill>
              </a:rPr>
              <a:t>Notebooks - Python e Spark</a:t>
            </a:r>
            <a:endParaRPr>
              <a:solidFill>
                <a:schemeClr val="dk1"/>
              </a:solidFill>
            </a:endParaRPr>
          </a:p>
        </p:txBody>
      </p:sp>
      <p:pic>
        <p:nvPicPr>
          <p:cNvPr id="292" name="Google Shape;292;p41"/>
          <p:cNvPicPr preferRelativeResize="0"/>
          <p:nvPr/>
        </p:nvPicPr>
        <p:blipFill>
          <a:blip r:embed="rId3">
            <a:alphaModFix/>
          </a:blip>
          <a:stretch>
            <a:fillRect/>
          </a:stretch>
        </p:blipFill>
        <p:spPr>
          <a:xfrm>
            <a:off x="152400" y="974975"/>
            <a:ext cx="8839200" cy="389808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96" name="Shape 296"/>
        <p:cNvGrpSpPr/>
        <p:nvPr/>
      </p:nvGrpSpPr>
      <p:grpSpPr>
        <a:xfrm>
          <a:off x="0" y="0"/>
          <a:ext cx="0" cy="0"/>
          <a:chOff x="0" y="0"/>
          <a:chExt cx="0" cy="0"/>
        </a:xfrm>
      </p:grpSpPr>
      <p:sp>
        <p:nvSpPr>
          <p:cNvPr id="297" name="Google Shape;297;p42"/>
          <p:cNvSpPr txBox="1"/>
          <p:nvPr>
            <p:ph type="title"/>
          </p:nvPr>
        </p:nvSpPr>
        <p:spPr>
          <a:xfrm>
            <a:off x="550" y="30575"/>
            <a:ext cx="87282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200">
                <a:solidFill>
                  <a:schemeClr val="lt1"/>
                </a:solidFill>
              </a:rPr>
              <a:t>Análise RFM - Pontuação</a:t>
            </a:r>
            <a:endParaRPr sz="2600">
              <a:solidFill>
                <a:schemeClr val="lt1"/>
              </a:solidFill>
            </a:endParaRPr>
          </a:p>
        </p:txBody>
      </p:sp>
      <p:pic>
        <p:nvPicPr>
          <p:cNvPr id="298" name="Google Shape;298;p42"/>
          <p:cNvPicPr preferRelativeResize="0"/>
          <p:nvPr/>
        </p:nvPicPr>
        <p:blipFill>
          <a:blip r:embed="rId3">
            <a:alphaModFix/>
          </a:blip>
          <a:stretch>
            <a:fillRect/>
          </a:stretch>
        </p:blipFill>
        <p:spPr>
          <a:xfrm>
            <a:off x="0" y="974975"/>
            <a:ext cx="9144001" cy="3624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2" name="Shape 302"/>
        <p:cNvGrpSpPr/>
        <p:nvPr/>
      </p:nvGrpSpPr>
      <p:grpSpPr>
        <a:xfrm>
          <a:off x="0" y="0"/>
          <a:ext cx="0" cy="0"/>
          <a:chOff x="0" y="0"/>
          <a:chExt cx="0" cy="0"/>
        </a:xfrm>
      </p:grpSpPr>
      <p:sp>
        <p:nvSpPr>
          <p:cNvPr id="303" name="Google Shape;303;p43"/>
          <p:cNvSpPr txBox="1"/>
          <p:nvPr>
            <p:ph type="title"/>
          </p:nvPr>
        </p:nvSpPr>
        <p:spPr>
          <a:xfrm>
            <a:off x="550" y="30575"/>
            <a:ext cx="87282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200">
                <a:solidFill>
                  <a:schemeClr val="dk1"/>
                </a:solidFill>
              </a:rPr>
              <a:t>Análise RFM - Segmentos</a:t>
            </a:r>
            <a:endParaRPr sz="2600">
              <a:solidFill>
                <a:schemeClr val="dk1"/>
              </a:solidFill>
            </a:endParaRPr>
          </a:p>
        </p:txBody>
      </p:sp>
      <p:pic>
        <p:nvPicPr>
          <p:cNvPr id="304" name="Google Shape;304;p43"/>
          <p:cNvPicPr preferRelativeResize="0"/>
          <p:nvPr/>
        </p:nvPicPr>
        <p:blipFill>
          <a:blip r:embed="rId3">
            <a:alphaModFix/>
          </a:blip>
          <a:stretch>
            <a:fillRect/>
          </a:stretch>
        </p:blipFill>
        <p:spPr>
          <a:xfrm>
            <a:off x="1534650" y="778613"/>
            <a:ext cx="6094816" cy="43209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6"/>
          <p:cNvSpPr txBox="1"/>
          <p:nvPr>
            <p:ph type="title"/>
          </p:nvPr>
        </p:nvSpPr>
        <p:spPr>
          <a:xfrm>
            <a:off x="283100" y="483550"/>
            <a:ext cx="7061700" cy="337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900"/>
              <a:t>“</a:t>
            </a:r>
            <a:r>
              <a:rPr lang="pt-BR" sz="3900"/>
              <a:t>A palavra “dado” é o plural do latim </a:t>
            </a:r>
            <a:r>
              <a:rPr i="1" lang="pt-BR" sz="3900"/>
              <a:t>datum</a:t>
            </a:r>
            <a:r>
              <a:rPr lang="pt-BR" sz="3900"/>
              <a:t>, que significa dádiva, oferta ou algo reconhecido e utilizado como base para cálculos“</a:t>
            </a:r>
            <a:endParaRPr b="0" sz="700">
              <a:solidFill>
                <a:schemeClr val="dk2"/>
              </a:solidFill>
              <a:latin typeface="Arial"/>
              <a:ea typeface="Arial"/>
              <a:cs typeface="Arial"/>
              <a:sym typeface="Arial"/>
            </a:endParaRPr>
          </a:p>
          <a:p>
            <a:pPr indent="0" lvl="0" marL="0" rtl="0" algn="l">
              <a:spcBef>
                <a:spcPts val="0"/>
              </a:spcBef>
              <a:spcAft>
                <a:spcPts val="0"/>
              </a:spcAft>
              <a:buClr>
                <a:schemeClr val="dk2"/>
              </a:buClr>
              <a:buSzPts val="1100"/>
              <a:buFont typeface="Arial"/>
              <a:buNone/>
            </a:pPr>
            <a:r>
              <a:rPr b="0" lang="pt-BR" sz="2400">
                <a:solidFill>
                  <a:schemeClr val="accent5"/>
                </a:solidFill>
              </a:rPr>
              <a:t>(</a:t>
            </a:r>
            <a:r>
              <a:rPr b="0" lang="pt-BR" sz="2400">
                <a:solidFill>
                  <a:schemeClr val="accent5"/>
                </a:solidFill>
              </a:rPr>
              <a:t>Sayão e Sales - 2020)</a:t>
            </a:r>
            <a:endParaRPr b="0" sz="2400">
              <a:solidFill>
                <a:schemeClr val="accent5"/>
              </a:solidFill>
            </a:endParaRPr>
          </a:p>
          <a:p>
            <a:pPr indent="0" lvl="0" marL="0" rtl="0" algn="l">
              <a:spcBef>
                <a:spcPts val="1000"/>
              </a:spcBef>
              <a:spcAft>
                <a:spcPts val="0"/>
              </a:spcAft>
              <a:buNone/>
            </a:pPr>
            <a:r>
              <a:t/>
            </a:r>
            <a:endParaRPr>
              <a:solidFill>
                <a:schemeClr val="accent5"/>
              </a:solidFill>
            </a:endParaRPr>
          </a:p>
        </p:txBody>
      </p:sp>
      <p:grpSp>
        <p:nvGrpSpPr>
          <p:cNvPr id="127" name="Google Shape;127;p26"/>
          <p:cNvGrpSpPr/>
          <p:nvPr/>
        </p:nvGrpSpPr>
        <p:grpSpPr>
          <a:xfrm>
            <a:off x="6781400" y="2077393"/>
            <a:ext cx="2212050" cy="3066056"/>
            <a:chOff x="6803275" y="395363"/>
            <a:chExt cx="2212050" cy="2537076"/>
          </a:xfrm>
        </p:grpSpPr>
        <p:pic>
          <p:nvPicPr>
            <p:cNvPr id="128" name="Google Shape;128;p26"/>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Pedaço de fita adesiva prendendo uma nota ao slid" id="129" name="Google Shape;129;p26"/>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130" name="Google Shape;130;p26"/>
            <p:cNvSpPr txBox="1"/>
            <p:nvPr/>
          </p:nvSpPr>
          <p:spPr>
            <a:xfrm>
              <a:off x="6865512" y="684234"/>
              <a:ext cx="20664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pt-BR">
                  <a:solidFill>
                    <a:schemeClr val="dk1"/>
                  </a:solidFill>
                  <a:latin typeface="Raleway"/>
                  <a:ea typeface="Raleway"/>
                  <a:cs typeface="Raleway"/>
                  <a:sym typeface="Raleway"/>
                </a:rPr>
                <a:t>Dica</a:t>
              </a:r>
              <a:endParaRPr b="1">
                <a:solidFill>
                  <a:schemeClr val="dk1"/>
                </a:solidFill>
                <a:latin typeface="Raleway"/>
                <a:ea typeface="Raleway"/>
                <a:cs typeface="Raleway"/>
                <a:sym typeface="Raleway"/>
              </a:endParaRPr>
            </a:p>
            <a:p>
              <a:pPr indent="0" lvl="0" marL="0" rtl="0" algn="l">
                <a:spcBef>
                  <a:spcPts val="800"/>
                </a:spcBef>
                <a:spcAft>
                  <a:spcPts val="0"/>
                </a:spcAft>
                <a:buNone/>
              </a:pPr>
              <a:r>
                <a:rPr lang="pt-BR" sz="1100">
                  <a:solidFill>
                    <a:schemeClr val="dk2"/>
                  </a:solidFill>
                  <a:latin typeface="Raleway"/>
                  <a:ea typeface="Raleway"/>
                  <a:cs typeface="Raleway"/>
                  <a:sym typeface="Raleway"/>
                </a:rPr>
                <a:t>Acesse essa apresentação: </a:t>
              </a:r>
              <a:endParaRPr sz="1100">
                <a:solidFill>
                  <a:schemeClr val="dk2"/>
                </a:solidFill>
                <a:latin typeface="Raleway"/>
                <a:ea typeface="Raleway"/>
                <a:cs typeface="Raleway"/>
                <a:sym typeface="Raleway"/>
              </a:endParaRPr>
            </a:p>
            <a:p>
              <a:pPr indent="0" lvl="0" marL="0" rtl="0" algn="ctr">
                <a:spcBef>
                  <a:spcPts val="800"/>
                </a:spcBef>
                <a:spcAft>
                  <a:spcPts val="800"/>
                </a:spcAft>
                <a:buNone/>
              </a:pPr>
              <a:r>
                <a:rPr b="1" lang="pt-BR" sz="1200">
                  <a:solidFill>
                    <a:schemeClr val="accent3"/>
                  </a:solidFill>
                  <a:latin typeface="Raleway"/>
                  <a:ea typeface="Raleway"/>
                  <a:cs typeface="Raleway"/>
                  <a:sym typeface="Raleway"/>
                </a:rPr>
                <a:t>cutt.ly/pandas-olist</a:t>
              </a:r>
              <a:endParaRPr b="1" sz="1200">
                <a:solidFill>
                  <a:schemeClr val="accent3"/>
                </a:solidFill>
                <a:latin typeface="Raleway"/>
                <a:ea typeface="Raleway"/>
                <a:cs typeface="Raleway"/>
                <a:sym typeface="Raleway"/>
              </a:endParaRPr>
            </a:p>
          </p:txBody>
        </p:sp>
      </p:grpSp>
      <p:pic>
        <p:nvPicPr>
          <p:cNvPr id="131" name="Google Shape;131;p26"/>
          <p:cNvPicPr preferRelativeResize="0"/>
          <p:nvPr/>
        </p:nvPicPr>
        <p:blipFill rotWithShape="1">
          <a:blip r:embed="rId5">
            <a:alphaModFix/>
          </a:blip>
          <a:srcRect b="0" l="0" r="0" t="0"/>
          <a:stretch/>
        </p:blipFill>
        <p:spPr>
          <a:xfrm>
            <a:off x="7173325" y="3450415"/>
            <a:ext cx="1384800" cy="13847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08" name="Shape 308"/>
        <p:cNvGrpSpPr/>
        <p:nvPr/>
      </p:nvGrpSpPr>
      <p:grpSpPr>
        <a:xfrm>
          <a:off x="0" y="0"/>
          <a:ext cx="0" cy="0"/>
          <a:chOff x="0" y="0"/>
          <a:chExt cx="0" cy="0"/>
        </a:xfrm>
      </p:grpSpPr>
      <p:sp>
        <p:nvSpPr>
          <p:cNvPr id="309" name="Google Shape;309;p44"/>
          <p:cNvSpPr txBox="1"/>
          <p:nvPr>
            <p:ph type="title"/>
          </p:nvPr>
        </p:nvSpPr>
        <p:spPr>
          <a:xfrm>
            <a:off x="550" y="30575"/>
            <a:ext cx="87282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200">
                <a:solidFill>
                  <a:schemeClr val="lt1"/>
                </a:solidFill>
              </a:rPr>
              <a:t>Análise RFM - Cartão Fidelidade</a:t>
            </a:r>
            <a:endParaRPr sz="2600">
              <a:solidFill>
                <a:schemeClr val="lt1"/>
              </a:solidFill>
            </a:endParaRPr>
          </a:p>
        </p:txBody>
      </p:sp>
      <p:pic>
        <p:nvPicPr>
          <p:cNvPr id="310" name="Google Shape;310;p44"/>
          <p:cNvPicPr preferRelativeResize="0"/>
          <p:nvPr/>
        </p:nvPicPr>
        <p:blipFill>
          <a:blip r:embed="rId3">
            <a:alphaModFix/>
          </a:blip>
          <a:stretch>
            <a:fillRect/>
          </a:stretch>
        </p:blipFill>
        <p:spPr>
          <a:xfrm>
            <a:off x="766299" y="778698"/>
            <a:ext cx="7596375" cy="4299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4" name="Shape 314"/>
        <p:cNvGrpSpPr/>
        <p:nvPr/>
      </p:nvGrpSpPr>
      <p:grpSpPr>
        <a:xfrm>
          <a:off x="0" y="0"/>
          <a:ext cx="0" cy="0"/>
          <a:chOff x="0" y="0"/>
          <a:chExt cx="0" cy="0"/>
        </a:xfrm>
      </p:grpSpPr>
      <p:sp>
        <p:nvSpPr>
          <p:cNvPr id="315" name="Google Shape;315;p45"/>
          <p:cNvSpPr txBox="1"/>
          <p:nvPr>
            <p:ph type="title"/>
          </p:nvPr>
        </p:nvSpPr>
        <p:spPr>
          <a:xfrm>
            <a:off x="550" y="30575"/>
            <a:ext cx="8728200" cy="63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200">
                <a:solidFill>
                  <a:schemeClr val="dk1"/>
                </a:solidFill>
              </a:rPr>
              <a:t>Análise RFM - Visualização 3D</a:t>
            </a:r>
            <a:endParaRPr sz="2600">
              <a:solidFill>
                <a:schemeClr val="dk1"/>
              </a:solidFill>
            </a:endParaRPr>
          </a:p>
        </p:txBody>
      </p:sp>
      <p:pic>
        <p:nvPicPr>
          <p:cNvPr id="316" name="Google Shape;316;p45"/>
          <p:cNvPicPr preferRelativeResize="0"/>
          <p:nvPr/>
        </p:nvPicPr>
        <p:blipFill>
          <a:blip r:embed="rId3">
            <a:alphaModFix/>
          </a:blip>
          <a:stretch>
            <a:fillRect/>
          </a:stretch>
        </p:blipFill>
        <p:spPr>
          <a:xfrm>
            <a:off x="1128600" y="776775"/>
            <a:ext cx="7018850" cy="4311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6"/>
          <p:cNvSpPr txBox="1"/>
          <p:nvPr>
            <p:ph type="title"/>
          </p:nvPr>
        </p:nvSpPr>
        <p:spPr>
          <a:xfrm>
            <a:off x="283100" y="559750"/>
            <a:ext cx="69630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a:t>
            </a:r>
            <a:r>
              <a:rPr lang="pt-BR"/>
              <a:t>O conhecimento é o processo de acumular dados; </a:t>
            </a:r>
            <a:r>
              <a:rPr lang="pt-BR">
                <a:solidFill>
                  <a:schemeClr val="accent5"/>
                </a:solidFill>
              </a:rPr>
              <a:t>a sabedoria reside na sua simplificação.</a:t>
            </a:r>
            <a:r>
              <a:rPr lang="pt-BR"/>
              <a:t>”</a:t>
            </a:r>
            <a:endParaRPr/>
          </a:p>
          <a:p>
            <a:pPr indent="0" lvl="0" marL="0" rtl="0" algn="l">
              <a:spcBef>
                <a:spcPts val="1000"/>
              </a:spcBef>
              <a:spcAft>
                <a:spcPts val="0"/>
              </a:spcAft>
              <a:buClr>
                <a:schemeClr val="dk2"/>
              </a:buClr>
              <a:buSzPts val="1100"/>
              <a:buFont typeface="Arial"/>
              <a:buNone/>
            </a:pPr>
            <a:r>
              <a:rPr b="0" lang="pt-BR" sz="2400"/>
              <a:t>(Martin H. Fisher. físico)</a:t>
            </a:r>
            <a:endParaRPr b="0" sz="2400"/>
          </a:p>
          <a:p>
            <a:pPr indent="0" lvl="0" marL="0" rtl="0" algn="l">
              <a:spcBef>
                <a:spcPts val="1000"/>
              </a:spcBef>
              <a:spcAft>
                <a:spcPts val="1000"/>
              </a:spcAft>
              <a:buNone/>
            </a:pPr>
            <a:r>
              <a:t/>
            </a:r>
            <a:endParaRPr>
              <a:solidFill>
                <a:schemeClr val="accent5"/>
              </a:solidFill>
            </a:endParaRPr>
          </a:p>
        </p:txBody>
      </p:sp>
      <p:grpSp>
        <p:nvGrpSpPr>
          <p:cNvPr id="322" name="Google Shape;322;p46"/>
          <p:cNvGrpSpPr/>
          <p:nvPr/>
        </p:nvGrpSpPr>
        <p:grpSpPr>
          <a:xfrm>
            <a:off x="6781388" y="2464035"/>
            <a:ext cx="2212050" cy="2537076"/>
            <a:chOff x="6803275" y="395363"/>
            <a:chExt cx="2212050" cy="2537076"/>
          </a:xfrm>
        </p:grpSpPr>
        <p:pic>
          <p:nvPicPr>
            <p:cNvPr id="323" name="Google Shape;323;p46"/>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Pedaço de fita adesiva prendendo uma nota ao slid" id="324" name="Google Shape;324;p46"/>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325" name="Google Shape;325;p46"/>
            <p:cNvSpPr txBox="1"/>
            <p:nvPr/>
          </p:nvSpPr>
          <p:spPr>
            <a:xfrm>
              <a:off x="69448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a:solidFill>
                    <a:schemeClr val="dk1"/>
                  </a:solidFill>
                  <a:latin typeface="Raleway"/>
                  <a:ea typeface="Raleway"/>
                  <a:cs typeface="Raleway"/>
                  <a:sym typeface="Raleway"/>
                </a:rPr>
                <a:t>Dica</a:t>
              </a:r>
              <a:endParaRPr b="1">
                <a:solidFill>
                  <a:schemeClr val="dk1"/>
                </a:solidFill>
                <a:latin typeface="Raleway"/>
                <a:ea typeface="Raleway"/>
                <a:cs typeface="Raleway"/>
                <a:sym typeface="Raleway"/>
              </a:endParaRPr>
            </a:p>
            <a:p>
              <a:pPr indent="0" lvl="0" marL="0" rtl="0" algn="l">
                <a:spcBef>
                  <a:spcPts val="800"/>
                </a:spcBef>
                <a:spcAft>
                  <a:spcPts val="0"/>
                </a:spcAft>
                <a:buNone/>
              </a:pPr>
              <a:r>
                <a:rPr lang="pt-BR" sz="1100">
                  <a:solidFill>
                    <a:schemeClr val="dk2"/>
                  </a:solidFill>
                  <a:latin typeface="Raleway"/>
                  <a:ea typeface="Raleway"/>
                  <a:cs typeface="Raleway"/>
                  <a:sym typeface="Raleway"/>
                </a:rPr>
                <a:t>Não mostre dados separadamente. Sempre relacione-os a uma história que você está contando. </a:t>
              </a:r>
              <a:endParaRPr sz="1100">
                <a:solidFill>
                  <a:schemeClr val="dk2"/>
                </a:solidFill>
                <a:latin typeface="Raleway"/>
                <a:ea typeface="Raleway"/>
                <a:cs typeface="Raleway"/>
                <a:sym typeface="Raleway"/>
              </a:endParaRPr>
            </a:p>
            <a:p>
              <a:pPr indent="0" lvl="0" marL="0" rtl="0" algn="l">
                <a:spcBef>
                  <a:spcPts val="800"/>
                </a:spcBef>
                <a:spcAft>
                  <a:spcPts val="800"/>
                </a:spcAft>
                <a:buNone/>
              </a:pPr>
              <a:r>
                <a:rPr lang="pt-BR" sz="1100">
                  <a:solidFill>
                    <a:schemeClr val="dk2"/>
                  </a:solidFill>
                  <a:latin typeface="Raleway"/>
                  <a:ea typeface="Raleway"/>
                  <a:cs typeface="Raleway"/>
                  <a:sym typeface="Raleway"/>
                </a:rPr>
                <a:t>Uma história que comove e permanece.</a:t>
              </a:r>
              <a:endParaRPr b="1" sz="1100">
                <a:solidFill>
                  <a:schemeClr val="dk1"/>
                </a:solidFill>
                <a:latin typeface="Raleway"/>
                <a:ea typeface="Raleway"/>
                <a:cs typeface="Raleway"/>
                <a:sym typeface="Raleway"/>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29" name="Shape 329"/>
        <p:cNvGrpSpPr/>
        <p:nvPr/>
      </p:nvGrpSpPr>
      <p:grpSpPr>
        <a:xfrm>
          <a:off x="0" y="0"/>
          <a:ext cx="0" cy="0"/>
          <a:chOff x="0" y="0"/>
          <a:chExt cx="0" cy="0"/>
        </a:xfrm>
      </p:grpSpPr>
      <p:sp>
        <p:nvSpPr>
          <p:cNvPr id="330" name="Google Shape;330;p47"/>
          <p:cNvSpPr/>
          <p:nvPr/>
        </p:nvSpPr>
        <p:spPr>
          <a:xfrm>
            <a:off x="283000" y="297900"/>
            <a:ext cx="4547700" cy="4547700"/>
          </a:xfrm>
          <a:prstGeom prst="rect">
            <a:avLst/>
          </a:prstGeom>
          <a:solidFill>
            <a:srgbClr val="000000">
              <a:alpha val="76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7"/>
          <p:cNvSpPr txBox="1"/>
          <p:nvPr>
            <p:ph idx="4294967295" type="body"/>
          </p:nvPr>
        </p:nvSpPr>
        <p:spPr>
          <a:xfrm>
            <a:off x="405100" y="529650"/>
            <a:ext cx="4255200" cy="40842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pt-BR" sz="2800">
                <a:solidFill>
                  <a:schemeClr val="accent5"/>
                </a:solidFill>
              </a:rPr>
              <a:t>Estratégia de Dashboards</a:t>
            </a:r>
            <a:endParaRPr b="1" sz="2800">
              <a:solidFill>
                <a:schemeClr val="accent5"/>
              </a:solidFill>
            </a:endParaRPr>
          </a:p>
          <a:p>
            <a:pPr indent="0" lvl="0" marL="0" rtl="0" algn="l">
              <a:lnSpc>
                <a:spcPct val="100000"/>
              </a:lnSpc>
              <a:spcBef>
                <a:spcPts val="1600"/>
              </a:spcBef>
              <a:spcAft>
                <a:spcPts val="0"/>
              </a:spcAft>
              <a:buNone/>
            </a:pPr>
            <a:br>
              <a:rPr lang="pt-BR">
                <a:solidFill>
                  <a:schemeClr val="lt1"/>
                </a:solidFill>
              </a:rPr>
            </a:br>
            <a:r>
              <a:rPr lang="pt-BR">
                <a:solidFill>
                  <a:schemeClr val="lt1"/>
                </a:solidFill>
              </a:rPr>
              <a:t>Acesse os dados </a:t>
            </a:r>
            <a:r>
              <a:rPr lang="pt-BR">
                <a:solidFill>
                  <a:schemeClr val="lt1"/>
                </a:solidFill>
              </a:rPr>
              <a:t>independente</a:t>
            </a:r>
            <a:r>
              <a:rPr lang="pt-BR">
                <a:solidFill>
                  <a:schemeClr val="lt1"/>
                </a:solidFill>
              </a:rPr>
              <a:t> do dispositivo que estiver utilizando</a:t>
            </a:r>
            <a:endParaRPr>
              <a:solidFill>
                <a:schemeClr val="lt1"/>
              </a:solidFill>
            </a:endParaRPr>
          </a:p>
          <a:p>
            <a:pPr indent="0" lvl="0" marL="0" rtl="0" algn="l">
              <a:lnSpc>
                <a:spcPct val="100000"/>
              </a:lnSpc>
              <a:spcBef>
                <a:spcPts val="1600"/>
              </a:spcBef>
              <a:spcAft>
                <a:spcPts val="0"/>
              </a:spcAft>
              <a:buNone/>
            </a:pPr>
            <a:r>
              <a:rPr lang="pt-BR">
                <a:solidFill>
                  <a:schemeClr val="lt1"/>
                </a:solidFill>
              </a:rPr>
              <a:t>Execute filtros em </a:t>
            </a:r>
            <a:r>
              <a:rPr b="1" lang="pt-BR">
                <a:solidFill>
                  <a:schemeClr val="accent2"/>
                </a:solidFill>
              </a:rPr>
              <a:t>tempo real</a:t>
            </a:r>
            <a:endParaRPr b="1">
              <a:solidFill>
                <a:schemeClr val="accent2"/>
              </a:solidFill>
            </a:endParaRPr>
          </a:p>
          <a:p>
            <a:pPr indent="0" lvl="0" marL="0" rtl="0" algn="l">
              <a:lnSpc>
                <a:spcPct val="100000"/>
              </a:lnSpc>
              <a:spcBef>
                <a:spcPts val="1600"/>
              </a:spcBef>
              <a:spcAft>
                <a:spcPts val="0"/>
              </a:spcAft>
              <a:buNone/>
            </a:pPr>
            <a:r>
              <a:rPr b="1" lang="pt-BR">
                <a:solidFill>
                  <a:schemeClr val="accent2"/>
                </a:solidFill>
              </a:rPr>
              <a:t>Interaja </a:t>
            </a:r>
            <a:r>
              <a:rPr lang="pt-BR">
                <a:solidFill>
                  <a:schemeClr val="lt1"/>
                </a:solidFill>
              </a:rPr>
              <a:t>com os gráficos</a:t>
            </a:r>
            <a:endParaRPr>
              <a:solidFill>
                <a:schemeClr val="lt1"/>
              </a:solidFill>
            </a:endParaRPr>
          </a:p>
          <a:p>
            <a:pPr indent="0" lvl="0" marL="0" rtl="0" algn="l">
              <a:lnSpc>
                <a:spcPct val="100000"/>
              </a:lnSpc>
              <a:spcBef>
                <a:spcPts val="1600"/>
              </a:spcBef>
              <a:spcAft>
                <a:spcPts val="0"/>
              </a:spcAft>
              <a:buNone/>
            </a:pPr>
            <a:r>
              <a:rPr b="1" lang="pt-BR">
                <a:solidFill>
                  <a:schemeClr val="accent2"/>
                </a:solidFill>
              </a:rPr>
              <a:t>Visualize</a:t>
            </a:r>
            <a:r>
              <a:rPr lang="pt-BR">
                <a:solidFill>
                  <a:schemeClr val="lt1"/>
                </a:solidFill>
              </a:rPr>
              <a:t> as métricas e indicadores</a:t>
            </a:r>
            <a:endParaRPr>
              <a:solidFill>
                <a:schemeClr val="lt1"/>
              </a:solidFill>
            </a:endParaRPr>
          </a:p>
          <a:p>
            <a:pPr indent="0" lvl="0" marL="0" rtl="0" algn="l">
              <a:lnSpc>
                <a:spcPct val="100000"/>
              </a:lnSpc>
              <a:spcBef>
                <a:spcPts val="1600"/>
              </a:spcBef>
              <a:spcAft>
                <a:spcPts val="0"/>
              </a:spcAft>
              <a:buNone/>
            </a:pPr>
            <a:r>
              <a:rPr lang="pt-BR">
                <a:solidFill>
                  <a:schemeClr val="lt1"/>
                </a:solidFill>
              </a:rPr>
              <a:t>Efetue as tomadas de </a:t>
            </a:r>
            <a:r>
              <a:rPr b="1" lang="pt-BR">
                <a:solidFill>
                  <a:schemeClr val="accent2"/>
                </a:solidFill>
              </a:rPr>
              <a:t>decisões</a:t>
            </a:r>
            <a:endParaRPr b="1">
              <a:solidFill>
                <a:schemeClr val="accent2"/>
              </a:solidFill>
            </a:endParaRPr>
          </a:p>
          <a:p>
            <a:pPr indent="0" lvl="0" marL="0" rtl="0" algn="l">
              <a:lnSpc>
                <a:spcPct val="100000"/>
              </a:lnSpc>
              <a:spcBef>
                <a:spcPts val="1600"/>
              </a:spcBef>
              <a:spcAft>
                <a:spcPts val="1600"/>
              </a:spcAft>
              <a:buNone/>
            </a:pPr>
            <a:r>
              <a:t/>
            </a:r>
            <a:endParaRPr>
              <a:solidFill>
                <a:schemeClr val="lt1"/>
              </a:solidFill>
            </a:endParaRPr>
          </a:p>
        </p:txBody>
      </p:sp>
      <p:pic>
        <p:nvPicPr>
          <p:cNvPr id="332" name="Google Shape;332;p47"/>
          <p:cNvPicPr preferRelativeResize="0"/>
          <p:nvPr/>
        </p:nvPicPr>
        <p:blipFill>
          <a:blip r:embed="rId3">
            <a:alphaModFix/>
          </a:blip>
          <a:stretch>
            <a:fillRect/>
          </a:stretch>
        </p:blipFill>
        <p:spPr>
          <a:xfrm>
            <a:off x="4830700" y="297900"/>
            <a:ext cx="4151101" cy="4547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48"/>
          <p:cNvPicPr preferRelativeResize="0"/>
          <p:nvPr/>
        </p:nvPicPr>
        <p:blipFill rotWithShape="1">
          <a:blip r:embed="rId3">
            <a:alphaModFix/>
          </a:blip>
          <a:srcRect b="189" l="0" r="0" t="199"/>
          <a:stretch/>
        </p:blipFill>
        <p:spPr>
          <a:xfrm>
            <a:off x="0" y="-10350"/>
            <a:ext cx="9144001"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49"/>
          <p:cNvPicPr preferRelativeResize="0"/>
          <p:nvPr/>
        </p:nvPicPr>
        <p:blipFill rotWithShape="1">
          <a:blip r:embed="rId3">
            <a:alphaModFix/>
          </a:blip>
          <a:srcRect b="189" l="0" r="0" t="199"/>
          <a:stretch/>
        </p:blipFill>
        <p:spPr>
          <a:xfrm>
            <a:off x="0" y="0"/>
            <a:ext cx="9144001" cy="51435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p50"/>
          <p:cNvPicPr preferRelativeResize="0"/>
          <p:nvPr/>
        </p:nvPicPr>
        <p:blipFill rotWithShape="1">
          <a:blip r:embed="rId3">
            <a:alphaModFix/>
          </a:blip>
          <a:srcRect b="189" l="0" r="0" t="199"/>
          <a:stretch/>
        </p:blipFill>
        <p:spPr>
          <a:xfrm>
            <a:off x="0" y="0"/>
            <a:ext cx="9144001"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p51"/>
          <p:cNvPicPr preferRelativeResize="0"/>
          <p:nvPr/>
        </p:nvPicPr>
        <p:blipFill rotWithShape="1">
          <a:blip r:embed="rId3">
            <a:alphaModFix/>
          </a:blip>
          <a:srcRect b="189" l="0" r="0" t="199"/>
          <a:stretch/>
        </p:blipFill>
        <p:spPr>
          <a:xfrm>
            <a:off x="0" y="0"/>
            <a:ext cx="9144001"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p52"/>
          <p:cNvPicPr preferRelativeResize="0"/>
          <p:nvPr/>
        </p:nvPicPr>
        <p:blipFill rotWithShape="1">
          <a:blip r:embed="rId3">
            <a:alphaModFix/>
          </a:blip>
          <a:srcRect b="189" l="0" r="0" t="199"/>
          <a:stretch/>
        </p:blipFill>
        <p:spPr>
          <a:xfrm>
            <a:off x="0" y="0"/>
            <a:ext cx="9144001"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53"/>
          <p:cNvPicPr preferRelativeResize="0"/>
          <p:nvPr/>
        </p:nvPicPr>
        <p:blipFill rotWithShape="1">
          <a:blip r:embed="rId3">
            <a:alphaModFix/>
          </a:blip>
          <a:srcRect b="189" l="0" r="0" t="199"/>
          <a:stretch/>
        </p:blipFill>
        <p:spPr>
          <a:xfrm>
            <a:off x="0" y="0"/>
            <a:ext cx="9144001"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5" name="Shape 135"/>
        <p:cNvGrpSpPr/>
        <p:nvPr/>
      </p:nvGrpSpPr>
      <p:grpSpPr>
        <a:xfrm>
          <a:off x="0" y="0"/>
          <a:ext cx="0" cy="0"/>
          <a:chOff x="0" y="0"/>
          <a:chExt cx="0" cy="0"/>
        </a:xfrm>
      </p:grpSpPr>
      <p:sp>
        <p:nvSpPr>
          <p:cNvPr id="136" name="Google Shape;136;p27"/>
          <p:cNvSpPr txBox="1"/>
          <p:nvPr>
            <p:ph idx="4294967295" type="title"/>
          </p:nvPr>
        </p:nvSpPr>
        <p:spPr>
          <a:xfrm>
            <a:off x="459575" y="254950"/>
            <a:ext cx="56457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sz="3600">
                <a:solidFill>
                  <a:schemeClr val="lt1"/>
                </a:solidFill>
              </a:rPr>
              <a:t>Contexto</a:t>
            </a:r>
            <a:endParaRPr sz="2400">
              <a:solidFill>
                <a:schemeClr val="lt1"/>
              </a:solidFill>
            </a:endParaRPr>
          </a:p>
        </p:txBody>
      </p:sp>
      <p:sp>
        <p:nvSpPr>
          <p:cNvPr id="137" name="Google Shape;137;p27"/>
          <p:cNvSpPr txBox="1"/>
          <p:nvPr>
            <p:ph idx="4294967295" type="title"/>
          </p:nvPr>
        </p:nvSpPr>
        <p:spPr>
          <a:xfrm>
            <a:off x="459575" y="1249850"/>
            <a:ext cx="6253200" cy="3956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pt-BR" sz="1800">
                <a:latin typeface="Lato"/>
                <a:ea typeface="Lato"/>
                <a:cs typeface="Lato"/>
                <a:sym typeface="Lato"/>
              </a:rPr>
              <a:t>A Era da Informação representa os avanços tecnológicos que repercutiram na criação de um </a:t>
            </a:r>
            <a:r>
              <a:rPr lang="pt-BR" sz="1800">
                <a:solidFill>
                  <a:schemeClr val="lt1"/>
                </a:solidFill>
                <a:latin typeface="Lato"/>
                <a:ea typeface="Lato"/>
                <a:cs typeface="Lato"/>
                <a:sym typeface="Lato"/>
              </a:rPr>
              <a:t>ciberespaço</a:t>
            </a:r>
            <a:r>
              <a:rPr b="0" lang="pt-BR" sz="1800">
                <a:latin typeface="Lato"/>
                <a:ea typeface="Lato"/>
                <a:cs typeface="Lato"/>
                <a:sym typeface="Lato"/>
              </a:rPr>
              <a:t>, um meio de comunicação e armazenamento, instrumentalizado pela Internet, também conhecido como </a:t>
            </a:r>
            <a:r>
              <a:rPr lang="pt-BR" sz="1800">
                <a:solidFill>
                  <a:schemeClr val="lt1"/>
                </a:solidFill>
                <a:latin typeface="Lato"/>
                <a:ea typeface="Lato"/>
                <a:cs typeface="Lato"/>
                <a:sym typeface="Lato"/>
              </a:rPr>
              <a:t>nuvens de dados.</a:t>
            </a:r>
            <a:endParaRPr b="0" sz="1800">
              <a:latin typeface="Lato"/>
              <a:ea typeface="Lato"/>
              <a:cs typeface="Lato"/>
              <a:sym typeface="Lato"/>
            </a:endParaRPr>
          </a:p>
          <a:p>
            <a:pPr indent="0" lvl="0" marL="0" rtl="0" algn="l">
              <a:lnSpc>
                <a:spcPct val="115000"/>
              </a:lnSpc>
              <a:spcBef>
                <a:spcPts val="1600"/>
              </a:spcBef>
              <a:spcAft>
                <a:spcPts val="0"/>
              </a:spcAft>
              <a:buNone/>
            </a:pPr>
            <a:r>
              <a:rPr b="0" lang="pt-BR" sz="1800">
                <a:latin typeface="Lato"/>
                <a:ea typeface="Lato"/>
                <a:cs typeface="Lato"/>
                <a:sym typeface="Lato"/>
              </a:rPr>
              <a:t>Você sabia que, segundo estudo do </a:t>
            </a:r>
            <a:r>
              <a:rPr b="0" lang="pt-BR" sz="1800">
                <a:latin typeface="Lato"/>
                <a:ea typeface="Lato"/>
                <a:cs typeface="Lato"/>
                <a:sym typeface="Lato"/>
              </a:rPr>
              <a:t>International Data Corporation (IDC)</a:t>
            </a:r>
            <a:r>
              <a:rPr b="0" lang="pt-BR" sz="1800">
                <a:latin typeface="Lato"/>
                <a:ea typeface="Lato"/>
                <a:cs typeface="Lato"/>
                <a:sym typeface="Lato"/>
              </a:rPr>
              <a:t>, esse ano chegaremos a </a:t>
            </a:r>
            <a:r>
              <a:rPr lang="pt-BR" sz="1800">
                <a:solidFill>
                  <a:schemeClr val="lt1"/>
                </a:solidFill>
                <a:latin typeface="Lato"/>
                <a:ea typeface="Lato"/>
                <a:cs typeface="Lato"/>
                <a:sym typeface="Lato"/>
              </a:rPr>
              <a:t>44 trilhões de GB (</a:t>
            </a:r>
            <a:r>
              <a:rPr lang="pt-BR" sz="1800">
                <a:solidFill>
                  <a:schemeClr val="lt1"/>
                </a:solidFill>
                <a:latin typeface="Lato"/>
                <a:ea typeface="Lato"/>
                <a:cs typeface="Lato"/>
                <a:sym typeface="Lato"/>
              </a:rPr>
              <a:t>aproximadamente 9 trilhões de DVDs</a:t>
            </a:r>
            <a:r>
              <a:rPr lang="pt-BR" sz="1800">
                <a:solidFill>
                  <a:schemeClr val="lt1"/>
                </a:solidFill>
                <a:latin typeface="Lato"/>
                <a:ea typeface="Lato"/>
                <a:cs typeface="Lato"/>
                <a:sym typeface="Lato"/>
              </a:rPr>
              <a:t>)</a:t>
            </a:r>
            <a:r>
              <a:rPr b="0" lang="pt-BR" sz="1800">
                <a:latin typeface="Lato"/>
                <a:ea typeface="Lato"/>
                <a:cs typeface="Lato"/>
                <a:sym typeface="Lato"/>
              </a:rPr>
              <a:t> de conteúdo digital?</a:t>
            </a:r>
            <a:endParaRPr b="0" sz="1800">
              <a:latin typeface="Lato"/>
              <a:ea typeface="Lato"/>
              <a:cs typeface="Lato"/>
              <a:sym typeface="Lato"/>
            </a:endParaRPr>
          </a:p>
          <a:p>
            <a:pPr indent="0" lvl="0" marL="0" rtl="0" algn="l">
              <a:lnSpc>
                <a:spcPct val="115000"/>
              </a:lnSpc>
              <a:spcBef>
                <a:spcPts val="1600"/>
              </a:spcBef>
              <a:spcAft>
                <a:spcPts val="1600"/>
              </a:spcAft>
              <a:buNone/>
            </a:pPr>
            <a:r>
              <a:rPr b="0" lang="pt-BR" sz="1800">
                <a:latin typeface="Lato"/>
                <a:ea typeface="Lato"/>
                <a:cs typeface="Lato"/>
                <a:sym typeface="Lato"/>
              </a:rPr>
              <a:t>Não adiantaria gerar dados como nunca, se não houvesse a possibilidade de </a:t>
            </a:r>
            <a:r>
              <a:rPr lang="pt-BR" sz="1800">
                <a:solidFill>
                  <a:schemeClr val="lt1"/>
                </a:solidFill>
                <a:latin typeface="Lato"/>
                <a:ea typeface="Lato"/>
                <a:cs typeface="Lato"/>
                <a:sym typeface="Lato"/>
              </a:rPr>
              <a:t>processar e analisar</a:t>
            </a:r>
            <a:r>
              <a:rPr b="0" lang="pt-BR" sz="1800">
                <a:latin typeface="Lato"/>
                <a:ea typeface="Lato"/>
                <a:cs typeface="Lato"/>
                <a:sym typeface="Lato"/>
              </a:rPr>
              <a:t> estes dados.</a:t>
            </a:r>
            <a:endParaRPr b="0" sz="1800">
              <a:latin typeface="Lato"/>
              <a:ea typeface="Lato"/>
              <a:cs typeface="Lato"/>
              <a:sym typeface="Lato"/>
            </a:endParaRPr>
          </a:p>
        </p:txBody>
      </p:sp>
      <p:pic>
        <p:nvPicPr>
          <p:cNvPr id="138" name="Google Shape;138;p27"/>
          <p:cNvPicPr preferRelativeResize="0"/>
          <p:nvPr/>
        </p:nvPicPr>
        <p:blipFill rotWithShape="1">
          <a:blip r:embed="rId3">
            <a:alphaModFix/>
          </a:blip>
          <a:srcRect b="0" l="0" r="0" t="0"/>
          <a:stretch/>
        </p:blipFill>
        <p:spPr>
          <a:xfrm>
            <a:off x="6802325" y="2441325"/>
            <a:ext cx="2438400" cy="24384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p54"/>
          <p:cNvPicPr preferRelativeResize="0"/>
          <p:nvPr/>
        </p:nvPicPr>
        <p:blipFill rotWithShape="1">
          <a:blip r:embed="rId3">
            <a:alphaModFix/>
          </a:blip>
          <a:srcRect b="189" l="0" r="0" t="199"/>
          <a:stretch/>
        </p:blipFill>
        <p:spPr>
          <a:xfrm>
            <a:off x="0" y="0"/>
            <a:ext cx="9144001" cy="51435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5"/>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solidFill>
                  <a:schemeClr val="accent5"/>
                </a:solidFill>
              </a:rPr>
              <a:t>“Torturados, os números </a:t>
            </a:r>
            <a:r>
              <a:rPr lang="pt-BR"/>
              <a:t>dizem qualquer coisa</a:t>
            </a:r>
            <a:r>
              <a:rPr lang="pt-BR">
                <a:solidFill>
                  <a:schemeClr val="accent5"/>
                </a:solidFill>
              </a:rPr>
              <a:t>”</a:t>
            </a:r>
            <a:endParaRPr>
              <a:solidFill>
                <a:schemeClr val="accent5"/>
              </a:solidFill>
            </a:endParaRPr>
          </a:p>
          <a:p>
            <a:pPr indent="0" lvl="0" marL="0" rtl="0" algn="l">
              <a:spcBef>
                <a:spcPts val="1000"/>
              </a:spcBef>
              <a:spcAft>
                <a:spcPts val="1000"/>
              </a:spcAft>
              <a:buNone/>
            </a:pPr>
            <a:r>
              <a:rPr b="0" lang="pt-BR" sz="2400"/>
              <a:t>(Marcelo Soares, jornalista)</a:t>
            </a:r>
            <a:endParaRPr b="0" sz="2400"/>
          </a:p>
        </p:txBody>
      </p:sp>
      <p:grpSp>
        <p:nvGrpSpPr>
          <p:cNvPr id="373" name="Google Shape;373;p55"/>
          <p:cNvGrpSpPr/>
          <p:nvPr/>
        </p:nvGrpSpPr>
        <p:grpSpPr>
          <a:xfrm>
            <a:off x="6781388" y="2464035"/>
            <a:ext cx="2212050" cy="2537076"/>
            <a:chOff x="6803275" y="395363"/>
            <a:chExt cx="2212050" cy="2537076"/>
          </a:xfrm>
        </p:grpSpPr>
        <p:pic>
          <p:nvPicPr>
            <p:cNvPr id="374" name="Google Shape;374;p55"/>
            <p:cNvPicPr preferRelativeResize="0"/>
            <p:nvPr/>
          </p:nvPicPr>
          <p:blipFill>
            <a:blip r:embed="rId3">
              <a:alphaModFix/>
            </a:blip>
            <a:stretch>
              <a:fillRect/>
            </a:stretch>
          </p:blipFill>
          <p:spPr>
            <a:xfrm>
              <a:off x="6803275" y="427445"/>
              <a:ext cx="2212050" cy="2504994"/>
            </a:xfrm>
            <a:prstGeom prst="rect">
              <a:avLst/>
            </a:prstGeom>
            <a:noFill/>
            <a:ln>
              <a:noFill/>
            </a:ln>
          </p:spPr>
        </p:pic>
        <p:pic>
          <p:nvPicPr>
            <p:cNvPr descr="Pedaço de fita adesiva prendendo uma nota ao slid" id="375" name="Google Shape;375;p55"/>
            <p:cNvPicPr preferRelativeResize="0"/>
            <p:nvPr/>
          </p:nvPicPr>
          <p:blipFill rotWithShape="1">
            <a:blip r:embed="rId4">
              <a:alphaModFix/>
            </a:blip>
            <a:srcRect b="10011" l="9244" r="2118" t="5926"/>
            <a:stretch/>
          </p:blipFill>
          <p:spPr>
            <a:xfrm rot="154826">
              <a:off x="7370663" y="419419"/>
              <a:ext cx="1077273" cy="382687"/>
            </a:xfrm>
            <a:prstGeom prst="rect">
              <a:avLst/>
            </a:prstGeom>
            <a:noFill/>
            <a:ln>
              <a:noFill/>
            </a:ln>
          </p:spPr>
        </p:pic>
        <p:sp>
          <p:nvSpPr>
            <p:cNvPr id="376" name="Google Shape;376;p55"/>
            <p:cNvSpPr txBox="1"/>
            <p:nvPr/>
          </p:nvSpPr>
          <p:spPr>
            <a:xfrm>
              <a:off x="6868600" y="6842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b="1" lang="pt-BR">
                  <a:solidFill>
                    <a:schemeClr val="dk1"/>
                  </a:solidFill>
                  <a:latin typeface="Raleway"/>
                  <a:ea typeface="Raleway"/>
                  <a:cs typeface="Raleway"/>
                  <a:sym typeface="Raleway"/>
                </a:rPr>
                <a:t>Dica</a:t>
              </a:r>
              <a:endParaRPr b="1">
                <a:solidFill>
                  <a:schemeClr val="dk1"/>
                </a:solidFill>
                <a:latin typeface="Raleway"/>
                <a:ea typeface="Raleway"/>
                <a:cs typeface="Raleway"/>
                <a:sym typeface="Raleway"/>
              </a:endParaRPr>
            </a:p>
            <a:p>
              <a:pPr indent="0" lvl="0" marL="0" rtl="0" algn="l">
                <a:spcBef>
                  <a:spcPts val="800"/>
                </a:spcBef>
                <a:spcAft>
                  <a:spcPts val="0"/>
                </a:spcAft>
                <a:buNone/>
              </a:pPr>
              <a:r>
                <a:rPr lang="pt-BR" sz="1100">
                  <a:solidFill>
                    <a:schemeClr val="dk2"/>
                  </a:solidFill>
                  <a:latin typeface="Raleway"/>
                  <a:ea typeface="Raleway"/>
                  <a:cs typeface="Raleway"/>
                  <a:sym typeface="Raleway"/>
                </a:rPr>
                <a:t>Já se perguntou em quais regiões do Brasil o e-commerce está mais presente nos últimos anos?</a:t>
              </a:r>
              <a:endParaRPr sz="1100">
                <a:solidFill>
                  <a:schemeClr val="dk2"/>
                </a:solidFill>
                <a:latin typeface="Raleway"/>
                <a:ea typeface="Raleway"/>
                <a:cs typeface="Raleway"/>
                <a:sym typeface="Raleway"/>
              </a:endParaRPr>
            </a:p>
            <a:p>
              <a:pPr indent="0" lvl="0" marL="0" rtl="0" algn="l">
                <a:spcBef>
                  <a:spcPts val="800"/>
                </a:spcBef>
                <a:spcAft>
                  <a:spcPts val="0"/>
                </a:spcAft>
                <a:buNone/>
              </a:pPr>
              <a:r>
                <a:rPr lang="pt-BR" sz="1100">
                  <a:solidFill>
                    <a:schemeClr val="dk2"/>
                  </a:solidFill>
                  <a:latin typeface="Raleway"/>
                  <a:ea typeface="Raleway"/>
                  <a:cs typeface="Raleway"/>
                  <a:sym typeface="Raleway"/>
                </a:rPr>
                <a:t>A gente tá calculando isso!</a:t>
              </a:r>
              <a:br>
                <a:rPr lang="pt-BR" sz="1100">
                  <a:solidFill>
                    <a:schemeClr val="dk2"/>
                  </a:solidFill>
                  <a:latin typeface="Raleway"/>
                  <a:ea typeface="Raleway"/>
                  <a:cs typeface="Raleway"/>
                  <a:sym typeface="Raleway"/>
                </a:rPr>
              </a:br>
              <a:endParaRPr sz="1100">
                <a:solidFill>
                  <a:schemeClr val="dk2"/>
                </a:solidFill>
                <a:latin typeface="Raleway"/>
                <a:ea typeface="Raleway"/>
                <a:cs typeface="Raleway"/>
                <a:sym typeface="Raleway"/>
              </a:endParaRPr>
            </a:p>
            <a:p>
              <a:pPr indent="0" lvl="0" marL="0" rtl="0" algn="l">
                <a:spcBef>
                  <a:spcPts val="800"/>
                </a:spcBef>
                <a:spcAft>
                  <a:spcPts val="800"/>
                </a:spcAft>
                <a:buNone/>
              </a:pPr>
              <a:br>
                <a:rPr lang="pt-BR" sz="1100">
                  <a:solidFill>
                    <a:schemeClr val="dk2"/>
                  </a:solidFill>
                  <a:latin typeface="Raleway"/>
                  <a:ea typeface="Raleway"/>
                  <a:cs typeface="Raleway"/>
                  <a:sym typeface="Raleway"/>
                </a:rPr>
              </a:br>
              <a:endParaRPr b="1" sz="1100">
                <a:solidFill>
                  <a:schemeClr val="dk2"/>
                </a:solidFill>
                <a:latin typeface="Raleway"/>
                <a:ea typeface="Raleway"/>
                <a:cs typeface="Raleway"/>
                <a:sym typeface="Raleway"/>
              </a:endParaRPr>
            </a:p>
          </p:txBody>
        </p:sp>
      </p:grpSp>
      <p:sp>
        <p:nvSpPr>
          <p:cNvPr id="377" name="Google Shape;377;p55"/>
          <p:cNvSpPr txBox="1"/>
          <p:nvPr/>
        </p:nvSpPr>
        <p:spPr>
          <a:xfrm>
            <a:off x="6852400" y="4160075"/>
            <a:ext cx="1818000" cy="62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100">
                <a:solidFill>
                  <a:schemeClr val="dk2"/>
                </a:solidFill>
                <a:latin typeface="Raleway"/>
                <a:ea typeface="Raleway"/>
                <a:cs typeface="Raleway"/>
                <a:sym typeface="Raleway"/>
              </a:rPr>
              <a:t>Acesse nossa análise</a:t>
            </a:r>
            <a:r>
              <a:rPr lang="pt-BR" sz="1100">
                <a:solidFill>
                  <a:schemeClr val="dk2"/>
                </a:solidFill>
                <a:latin typeface="Raleway"/>
                <a:ea typeface="Raleway"/>
                <a:cs typeface="Raleway"/>
                <a:sym typeface="Raleway"/>
              </a:rPr>
              <a:t>:</a:t>
            </a:r>
            <a:endParaRPr sz="1100">
              <a:solidFill>
                <a:schemeClr val="dk2"/>
              </a:solidFill>
              <a:latin typeface="Raleway"/>
              <a:ea typeface="Raleway"/>
              <a:cs typeface="Raleway"/>
              <a:sym typeface="Raleway"/>
            </a:endParaRPr>
          </a:p>
          <a:p>
            <a:pPr indent="0" lvl="0" marL="0" rtl="0" algn="l">
              <a:spcBef>
                <a:spcPts val="800"/>
              </a:spcBef>
              <a:spcAft>
                <a:spcPts val="800"/>
              </a:spcAft>
              <a:buNone/>
            </a:pPr>
            <a:r>
              <a:rPr lang="pt-BR" sz="1100">
                <a:solidFill>
                  <a:schemeClr val="dk2"/>
                </a:solidFill>
                <a:latin typeface="Raleway"/>
                <a:ea typeface="Raleway"/>
                <a:cs typeface="Raleway"/>
                <a:sym typeface="Raleway"/>
              </a:rPr>
              <a:t>     </a:t>
            </a:r>
            <a:r>
              <a:rPr b="1" lang="pt-BR" sz="1100" u="sng">
                <a:solidFill>
                  <a:schemeClr val="hlink"/>
                </a:solidFill>
                <a:latin typeface="Raleway"/>
                <a:ea typeface="Raleway"/>
                <a:cs typeface="Raleway"/>
                <a:sym typeface="Raleway"/>
                <a:hlinkClick r:id="rId5"/>
              </a:rPr>
              <a:t>cutt.ly/analise-rfm</a:t>
            </a:r>
            <a:endParaRPr b="1"/>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6"/>
          <p:cNvSpPr txBox="1"/>
          <p:nvPr>
            <p:ph type="title"/>
          </p:nvPr>
        </p:nvSpPr>
        <p:spPr>
          <a:xfrm>
            <a:off x="113100" y="677150"/>
            <a:ext cx="4190700" cy="179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400">
                <a:solidFill>
                  <a:schemeClr val="accent3"/>
                </a:solidFill>
              </a:rPr>
              <a:t>QUAL CATEGORIA DE PRODUTO É MAIS RENTÁVEL?</a:t>
            </a:r>
            <a:endParaRPr sz="3400">
              <a:solidFill>
                <a:schemeClr val="accent3"/>
              </a:solidFill>
            </a:endParaRPr>
          </a:p>
        </p:txBody>
      </p:sp>
      <p:sp>
        <p:nvSpPr>
          <p:cNvPr id="383" name="Google Shape;383;p56"/>
          <p:cNvSpPr txBox="1"/>
          <p:nvPr>
            <p:ph idx="1" type="subTitle"/>
          </p:nvPr>
        </p:nvSpPr>
        <p:spPr>
          <a:xfrm>
            <a:off x="113100" y="2430575"/>
            <a:ext cx="4239000" cy="21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700"/>
              <a:t>O gráfico mostra o top de todos os produtos vendidos do cliente. A categoria mais vendida é a mesa, cama e banho, seguido de saúde, beleza e esportes. Projetos de investimento em novas tecnologias e produtos destas linhas podem gerar oportunidades, atrair mais clientes, aumentar as vendas e lucros. </a:t>
            </a:r>
            <a:endParaRPr sz="1700"/>
          </a:p>
        </p:txBody>
      </p:sp>
      <p:pic>
        <p:nvPicPr>
          <p:cNvPr id="384" name="Google Shape;384;p56"/>
          <p:cNvPicPr preferRelativeResize="0"/>
          <p:nvPr/>
        </p:nvPicPr>
        <p:blipFill>
          <a:blip r:embed="rId3">
            <a:alphaModFix/>
          </a:blip>
          <a:stretch>
            <a:fillRect/>
          </a:stretch>
        </p:blipFill>
        <p:spPr>
          <a:xfrm>
            <a:off x="4572000" y="341125"/>
            <a:ext cx="4571999" cy="4065175"/>
          </a:xfrm>
          <a:prstGeom prst="rect">
            <a:avLst/>
          </a:prstGeom>
          <a:noFill/>
          <a:ln>
            <a:noFill/>
          </a:ln>
        </p:spPr>
      </p:pic>
      <p:sp>
        <p:nvSpPr>
          <p:cNvPr id="385" name="Google Shape;385;p56"/>
          <p:cNvSpPr txBox="1"/>
          <p:nvPr>
            <p:ph idx="1" type="subTitle"/>
          </p:nvPr>
        </p:nvSpPr>
        <p:spPr>
          <a:xfrm>
            <a:off x="34050" y="-60777"/>
            <a:ext cx="8520600" cy="4311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b="1" lang="pt-BR" sz="2600">
                <a:solidFill>
                  <a:schemeClr val="dk1"/>
                </a:solidFill>
              </a:rPr>
              <a:t>Insights</a:t>
            </a:r>
            <a:endParaRPr b="1" sz="26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7"/>
          <p:cNvSpPr txBox="1"/>
          <p:nvPr>
            <p:ph type="title"/>
          </p:nvPr>
        </p:nvSpPr>
        <p:spPr>
          <a:xfrm>
            <a:off x="113100" y="677150"/>
            <a:ext cx="4045200" cy="178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400">
                <a:solidFill>
                  <a:schemeClr val="accent3"/>
                </a:solidFill>
              </a:rPr>
              <a:t>QUAIS ESTADOS SÃO OS MAIS RENTÁVEIS?</a:t>
            </a:r>
            <a:endParaRPr sz="3400">
              <a:solidFill>
                <a:schemeClr val="accent3"/>
              </a:solidFill>
            </a:endParaRPr>
          </a:p>
        </p:txBody>
      </p:sp>
      <p:sp>
        <p:nvSpPr>
          <p:cNvPr id="391" name="Google Shape;391;p57"/>
          <p:cNvSpPr txBox="1"/>
          <p:nvPr>
            <p:ph idx="1" type="subTitle"/>
          </p:nvPr>
        </p:nvSpPr>
        <p:spPr>
          <a:xfrm>
            <a:off x="34050" y="-60777"/>
            <a:ext cx="8520600" cy="4311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b="1" lang="pt-BR" sz="2600">
                <a:solidFill>
                  <a:schemeClr val="dk1"/>
                </a:solidFill>
              </a:rPr>
              <a:t>Insights</a:t>
            </a:r>
            <a:endParaRPr b="1" sz="2600">
              <a:solidFill>
                <a:schemeClr val="dk1"/>
              </a:solidFill>
            </a:endParaRPr>
          </a:p>
        </p:txBody>
      </p:sp>
      <p:pic>
        <p:nvPicPr>
          <p:cNvPr id="392" name="Google Shape;392;p57"/>
          <p:cNvPicPr preferRelativeResize="0"/>
          <p:nvPr/>
        </p:nvPicPr>
        <p:blipFill>
          <a:blip r:embed="rId3">
            <a:alphaModFix/>
          </a:blip>
          <a:stretch>
            <a:fillRect/>
          </a:stretch>
        </p:blipFill>
        <p:spPr>
          <a:xfrm>
            <a:off x="4572000" y="688250"/>
            <a:ext cx="4572000" cy="3550275"/>
          </a:xfrm>
          <a:prstGeom prst="rect">
            <a:avLst/>
          </a:prstGeom>
          <a:noFill/>
          <a:ln>
            <a:noFill/>
          </a:ln>
        </p:spPr>
      </p:pic>
      <p:sp>
        <p:nvSpPr>
          <p:cNvPr id="393" name="Google Shape;393;p57"/>
          <p:cNvSpPr txBox="1"/>
          <p:nvPr>
            <p:ph idx="1" type="subTitle"/>
          </p:nvPr>
        </p:nvSpPr>
        <p:spPr>
          <a:xfrm>
            <a:off x="113100" y="2372566"/>
            <a:ext cx="4239000" cy="267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pt-BR" sz="1700"/>
              <a:t>O gráfico mostra que o estado mais rentável é São Paulo seguido por Rio de Janeiro e Minas Gerais.</a:t>
            </a:r>
            <a:endParaRPr sz="1700"/>
          </a:p>
          <a:p>
            <a:pPr indent="0" lvl="0" marL="0" rtl="0" algn="l">
              <a:spcBef>
                <a:spcPts val="0"/>
              </a:spcBef>
              <a:spcAft>
                <a:spcPts val="0"/>
              </a:spcAft>
              <a:buNone/>
            </a:pPr>
            <a:r>
              <a:rPr lang="pt-BR" sz="1700"/>
              <a:t>Podemos também observar que são estados "vizinhos", pertencentes ao sudeste brasileiro. Se observarmos os produtos mais rentáveis, há oportunidades de campanhas baseadas em características de cada estado. Essas ações podem atrair compradores e aumentar as vendas.</a:t>
            </a:r>
            <a:endParaRPr sz="17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8"/>
          <p:cNvSpPr txBox="1"/>
          <p:nvPr>
            <p:ph type="title"/>
          </p:nvPr>
        </p:nvSpPr>
        <p:spPr>
          <a:xfrm>
            <a:off x="113100" y="677150"/>
            <a:ext cx="4239000" cy="178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400">
                <a:solidFill>
                  <a:schemeClr val="accent3"/>
                </a:solidFill>
              </a:rPr>
              <a:t>TOP 5 PRODUTOS DOS ESTADOS MAIS RENTÁVEIS</a:t>
            </a:r>
            <a:endParaRPr sz="3400">
              <a:solidFill>
                <a:schemeClr val="accent3"/>
              </a:solidFill>
            </a:endParaRPr>
          </a:p>
        </p:txBody>
      </p:sp>
      <p:sp>
        <p:nvSpPr>
          <p:cNvPr id="399" name="Google Shape;399;p58"/>
          <p:cNvSpPr txBox="1"/>
          <p:nvPr>
            <p:ph idx="1" type="subTitle"/>
          </p:nvPr>
        </p:nvSpPr>
        <p:spPr>
          <a:xfrm>
            <a:off x="113100" y="2506775"/>
            <a:ext cx="4239000" cy="242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pt-BR" sz="1700"/>
              <a:t>Os 3 estados mais rentáveis são: SP, RJ e MG. Nos gráficos, é possível visualizar o top 5 das categorias de Produtos mais rentáveis. Nota-se que os produtos top de venda estão em posições diferentes para cada estado, sendo possível definir estratégias de marketing baseadas na preferência e características de cada estado.</a:t>
            </a:r>
            <a:endParaRPr sz="1700"/>
          </a:p>
          <a:p>
            <a:pPr indent="0" lvl="0" marL="0" rtl="0" algn="l">
              <a:spcBef>
                <a:spcPts val="0"/>
              </a:spcBef>
              <a:spcAft>
                <a:spcPts val="0"/>
              </a:spcAft>
              <a:buNone/>
            </a:pPr>
            <a:r>
              <a:t/>
            </a:r>
            <a:endParaRPr sz="1700"/>
          </a:p>
        </p:txBody>
      </p:sp>
      <p:sp>
        <p:nvSpPr>
          <p:cNvPr id="400" name="Google Shape;400;p58"/>
          <p:cNvSpPr txBox="1"/>
          <p:nvPr>
            <p:ph idx="1" type="subTitle"/>
          </p:nvPr>
        </p:nvSpPr>
        <p:spPr>
          <a:xfrm>
            <a:off x="34050" y="-60777"/>
            <a:ext cx="8520600" cy="4311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b="1" lang="pt-BR" sz="2600">
                <a:solidFill>
                  <a:schemeClr val="dk1"/>
                </a:solidFill>
              </a:rPr>
              <a:t>Insights</a:t>
            </a:r>
            <a:endParaRPr b="1" sz="2600">
              <a:solidFill>
                <a:schemeClr val="dk1"/>
              </a:solidFill>
            </a:endParaRPr>
          </a:p>
        </p:txBody>
      </p:sp>
      <p:pic>
        <p:nvPicPr>
          <p:cNvPr id="401" name="Google Shape;401;p58"/>
          <p:cNvPicPr preferRelativeResize="0"/>
          <p:nvPr/>
        </p:nvPicPr>
        <p:blipFill>
          <a:blip r:embed="rId3">
            <a:alphaModFix/>
          </a:blip>
          <a:stretch>
            <a:fillRect/>
          </a:stretch>
        </p:blipFill>
        <p:spPr>
          <a:xfrm>
            <a:off x="4572000" y="1017275"/>
            <a:ext cx="4572001" cy="31871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59"/>
          <p:cNvSpPr txBox="1"/>
          <p:nvPr>
            <p:ph type="title"/>
          </p:nvPr>
        </p:nvSpPr>
        <p:spPr>
          <a:xfrm>
            <a:off x="113100" y="677150"/>
            <a:ext cx="4572000" cy="178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400">
                <a:solidFill>
                  <a:schemeClr val="accent3"/>
                </a:solidFill>
              </a:rPr>
              <a:t>RECORRÊNCIA DA COMPRA DOS MESMOS PRODUTOS</a:t>
            </a:r>
            <a:endParaRPr sz="3400">
              <a:solidFill>
                <a:schemeClr val="accent3"/>
              </a:solidFill>
            </a:endParaRPr>
          </a:p>
        </p:txBody>
      </p:sp>
      <p:sp>
        <p:nvSpPr>
          <p:cNvPr id="407" name="Google Shape;407;p59"/>
          <p:cNvSpPr txBox="1"/>
          <p:nvPr>
            <p:ph idx="1" type="subTitle"/>
          </p:nvPr>
        </p:nvSpPr>
        <p:spPr>
          <a:xfrm>
            <a:off x="113100" y="2506775"/>
            <a:ext cx="4239000" cy="242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700"/>
              <a:t>Baseado no gráfico, concluímos que a maioria dos consumidores só fazem o pedido 1 vez do mesmo produto.</a:t>
            </a:r>
            <a:endParaRPr sz="1700"/>
          </a:p>
          <a:p>
            <a:pPr indent="0" lvl="0" marL="0" rtl="0" algn="l">
              <a:spcBef>
                <a:spcPts val="0"/>
              </a:spcBef>
              <a:spcAft>
                <a:spcPts val="0"/>
              </a:spcAft>
              <a:buNone/>
            </a:pPr>
            <a:r>
              <a:rPr lang="pt-BR" sz="1700"/>
              <a:t>Poucos são os consumidores que compram o mesmo produto.</a:t>
            </a:r>
            <a:endParaRPr sz="1700"/>
          </a:p>
          <a:p>
            <a:pPr indent="0" lvl="0" marL="0" rtl="0" algn="l">
              <a:spcBef>
                <a:spcPts val="0"/>
              </a:spcBef>
              <a:spcAft>
                <a:spcPts val="0"/>
              </a:spcAft>
              <a:buNone/>
            </a:pPr>
            <a:r>
              <a:rPr lang="pt-BR" sz="1700"/>
              <a:t>Podemos observar no gráfico a frequência de compras do mesmo produto por consumidor.</a:t>
            </a:r>
            <a:endParaRPr sz="1700"/>
          </a:p>
        </p:txBody>
      </p:sp>
      <p:sp>
        <p:nvSpPr>
          <p:cNvPr id="408" name="Google Shape;408;p59"/>
          <p:cNvSpPr txBox="1"/>
          <p:nvPr>
            <p:ph idx="1" type="subTitle"/>
          </p:nvPr>
        </p:nvSpPr>
        <p:spPr>
          <a:xfrm>
            <a:off x="34050" y="-60777"/>
            <a:ext cx="8520600" cy="4311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b="1" lang="pt-BR" sz="2600">
                <a:solidFill>
                  <a:schemeClr val="dk1"/>
                </a:solidFill>
              </a:rPr>
              <a:t>Insights</a:t>
            </a:r>
            <a:endParaRPr b="1" sz="2600">
              <a:solidFill>
                <a:schemeClr val="dk1"/>
              </a:solidFill>
            </a:endParaRPr>
          </a:p>
        </p:txBody>
      </p:sp>
      <p:pic>
        <p:nvPicPr>
          <p:cNvPr id="409" name="Google Shape;409;p59"/>
          <p:cNvPicPr preferRelativeResize="0"/>
          <p:nvPr/>
        </p:nvPicPr>
        <p:blipFill>
          <a:blip r:embed="rId3">
            <a:alphaModFix/>
          </a:blip>
          <a:stretch>
            <a:fillRect/>
          </a:stretch>
        </p:blipFill>
        <p:spPr>
          <a:xfrm>
            <a:off x="4572000" y="1028725"/>
            <a:ext cx="4572000" cy="32001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0"/>
          <p:cNvSpPr txBox="1"/>
          <p:nvPr>
            <p:ph type="title"/>
          </p:nvPr>
        </p:nvSpPr>
        <p:spPr>
          <a:xfrm>
            <a:off x="113100" y="677150"/>
            <a:ext cx="4572000" cy="178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pt-BR" sz="3400">
                <a:solidFill>
                  <a:schemeClr val="accent3"/>
                </a:solidFill>
              </a:rPr>
              <a:t>QUAL TIPO DE PAGAMENTO É MAIS UTILIZADO?</a:t>
            </a:r>
            <a:endParaRPr sz="3400">
              <a:solidFill>
                <a:schemeClr val="accent3"/>
              </a:solidFill>
            </a:endParaRPr>
          </a:p>
          <a:p>
            <a:pPr indent="0" lvl="0" marL="0" rtl="0" algn="l">
              <a:spcBef>
                <a:spcPts val="0"/>
              </a:spcBef>
              <a:spcAft>
                <a:spcPts val="0"/>
              </a:spcAft>
              <a:buClr>
                <a:schemeClr val="dk2"/>
              </a:buClr>
              <a:buSzPts val="1100"/>
              <a:buFont typeface="Arial"/>
              <a:buNone/>
            </a:pPr>
            <a:r>
              <a:t/>
            </a:r>
            <a:endParaRPr sz="3400">
              <a:solidFill>
                <a:schemeClr val="accent3"/>
              </a:solidFill>
            </a:endParaRPr>
          </a:p>
          <a:p>
            <a:pPr indent="0" lvl="0" marL="0" rtl="0" algn="l">
              <a:spcBef>
                <a:spcPts val="0"/>
              </a:spcBef>
              <a:spcAft>
                <a:spcPts val="0"/>
              </a:spcAft>
              <a:buNone/>
            </a:pPr>
            <a:r>
              <a:t/>
            </a:r>
            <a:endParaRPr sz="3400">
              <a:solidFill>
                <a:schemeClr val="accent3"/>
              </a:solidFill>
            </a:endParaRPr>
          </a:p>
        </p:txBody>
      </p:sp>
      <p:sp>
        <p:nvSpPr>
          <p:cNvPr id="415" name="Google Shape;415;p60"/>
          <p:cNvSpPr txBox="1"/>
          <p:nvPr>
            <p:ph idx="1" type="subTitle"/>
          </p:nvPr>
        </p:nvSpPr>
        <p:spPr>
          <a:xfrm>
            <a:off x="113100" y="2506775"/>
            <a:ext cx="4239000" cy="242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700"/>
              <a:t>De acordo com o gráfico, o tipo de pagamento mais utilizado é o cartão de crédito, seguido por boleto.</a:t>
            </a:r>
            <a:endParaRPr sz="1700"/>
          </a:p>
          <a:p>
            <a:pPr indent="0" lvl="0" marL="0" rtl="0" algn="l">
              <a:spcBef>
                <a:spcPts val="0"/>
              </a:spcBef>
              <a:spcAft>
                <a:spcPts val="0"/>
              </a:spcAft>
              <a:buNone/>
            </a:pPr>
            <a:r>
              <a:rPr lang="pt-BR" sz="1700"/>
              <a:t>Nem todos os consumidores possuem cartão de crédito, ou confiam de inserir suas informações bancárias na internet, por isso o boleto é uma forma de pagamento ainda requisitada neste meio.</a:t>
            </a:r>
            <a:endParaRPr sz="1700"/>
          </a:p>
        </p:txBody>
      </p:sp>
      <p:sp>
        <p:nvSpPr>
          <p:cNvPr id="416" name="Google Shape;416;p60"/>
          <p:cNvSpPr txBox="1"/>
          <p:nvPr>
            <p:ph idx="1" type="subTitle"/>
          </p:nvPr>
        </p:nvSpPr>
        <p:spPr>
          <a:xfrm>
            <a:off x="34050" y="-60777"/>
            <a:ext cx="8520600" cy="4311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b="1" lang="pt-BR" sz="2600">
                <a:solidFill>
                  <a:schemeClr val="dk1"/>
                </a:solidFill>
              </a:rPr>
              <a:t>Insights</a:t>
            </a:r>
            <a:endParaRPr b="1" sz="2600">
              <a:solidFill>
                <a:schemeClr val="dk1"/>
              </a:solidFill>
            </a:endParaRPr>
          </a:p>
        </p:txBody>
      </p:sp>
      <p:pic>
        <p:nvPicPr>
          <p:cNvPr id="417" name="Google Shape;417;p60"/>
          <p:cNvPicPr preferRelativeResize="0"/>
          <p:nvPr/>
        </p:nvPicPr>
        <p:blipFill>
          <a:blip r:embed="rId3">
            <a:alphaModFix/>
          </a:blip>
          <a:stretch>
            <a:fillRect/>
          </a:stretch>
        </p:blipFill>
        <p:spPr>
          <a:xfrm>
            <a:off x="4572000" y="1000663"/>
            <a:ext cx="4572000" cy="31421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1"/>
          <p:cNvSpPr txBox="1"/>
          <p:nvPr>
            <p:ph type="title"/>
          </p:nvPr>
        </p:nvSpPr>
        <p:spPr>
          <a:xfrm>
            <a:off x="113100" y="677150"/>
            <a:ext cx="4572000" cy="178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3400">
                <a:solidFill>
                  <a:schemeClr val="accent3"/>
                </a:solidFill>
              </a:rPr>
              <a:t>COMO ESTÃO OS REVIEWS DOS CONSUMIDORES?</a:t>
            </a:r>
            <a:endParaRPr sz="3400">
              <a:solidFill>
                <a:schemeClr val="accent3"/>
              </a:solidFill>
            </a:endParaRPr>
          </a:p>
          <a:p>
            <a:pPr indent="0" lvl="0" marL="0" rtl="0" algn="l">
              <a:spcBef>
                <a:spcPts val="0"/>
              </a:spcBef>
              <a:spcAft>
                <a:spcPts val="0"/>
              </a:spcAft>
              <a:buNone/>
            </a:pPr>
            <a:r>
              <a:t/>
            </a:r>
            <a:endParaRPr sz="3400">
              <a:solidFill>
                <a:schemeClr val="accent3"/>
              </a:solidFill>
            </a:endParaRPr>
          </a:p>
          <a:p>
            <a:pPr indent="0" lvl="0" marL="0" rtl="0" algn="l">
              <a:spcBef>
                <a:spcPts val="0"/>
              </a:spcBef>
              <a:spcAft>
                <a:spcPts val="0"/>
              </a:spcAft>
              <a:buNone/>
            </a:pPr>
            <a:r>
              <a:t/>
            </a:r>
            <a:endParaRPr sz="3400">
              <a:solidFill>
                <a:schemeClr val="accent3"/>
              </a:solidFill>
            </a:endParaRPr>
          </a:p>
          <a:p>
            <a:pPr indent="0" lvl="0" marL="0" rtl="0" algn="l">
              <a:spcBef>
                <a:spcPts val="0"/>
              </a:spcBef>
              <a:spcAft>
                <a:spcPts val="0"/>
              </a:spcAft>
              <a:buNone/>
            </a:pPr>
            <a:r>
              <a:t/>
            </a:r>
            <a:endParaRPr sz="3400">
              <a:solidFill>
                <a:schemeClr val="accent3"/>
              </a:solidFill>
            </a:endParaRPr>
          </a:p>
          <a:p>
            <a:pPr indent="0" lvl="0" marL="0" rtl="0" algn="l">
              <a:spcBef>
                <a:spcPts val="0"/>
              </a:spcBef>
              <a:spcAft>
                <a:spcPts val="0"/>
              </a:spcAft>
              <a:buNone/>
            </a:pPr>
            <a:r>
              <a:t/>
            </a:r>
            <a:endParaRPr sz="3400">
              <a:solidFill>
                <a:schemeClr val="accent3"/>
              </a:solidFill>
            </a:endParaRPr>
          </a:p>
        </p:txBody>
      </p:sp>
      <p:sp>
        <p:nvSpPr>
          <p:cNvPr id="423" name="Google Shape;423;p61"/>
          <p:cNvSpPr txBox="1"/>
          <p:nvPr>
            <p:ph idx="1" type="subTitle"/>
          </p:nvPr>
        </p:nvSpPr>
        <p:spPr>
          <a:xfrm>
            <a:off x="113100" y="2506775"/>
            <a:ext cx="4458900" cy="242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1700"/>
              <a:t>De acordo com os gráficos é possível concluir que os reviews positivos são a  maioria, sendo possível observar também que os estados que compram mais, dão mais review.</a:t>
            </a:r>
            <a:endParaRPr sz="1700"/>
          </a:p>
          <a:p>
            <a:pPr indent="0" lvl="0" marL="0" rtl="0" algn="l">
              <a:spcBef>
                <a:spcPts val="0"/>
              </a:spcBef>
              <a:spcAft>
                <a:spcPts val="0"/>
              </a:spcAft>
              <a:buNone/>
            </a:pPr>
            <a:r>
              <a:rPr lang="pt-BR" sz="1700"/>
              <a:t>No gráfico 1 podemos ver o número de reviews por estado. </a:t>
            </a:r>
            <a:endParaRPr sz="1700"/>
          </a:p>
          <a:p>
            <a:pPr indent="0" lvl="0" marL="0" rtl="0" algn="l">
              <a:spcBef>
                <a:spcPts val="0"/>
              </a:spcBef>
              <a:spcAft>
                <a:spcPts val="0"/>
              </a:spcAft>
              <a:buNone/>
            </a:pPr>
            <a:r>
              <a:rPr lang="pt-BR" sz="1700"/>
              <a:t>Nos gráficos 2 e 3 podemos ver o percentual de reviews positivos em relação ao total.</a:t>
            </a:r>
            <a:endParaRPr sz="1700"/>
          </a:p>
          <a:p>
            <a:pPr indent="0" lvl="0" marL="0" rtl="0" algn="l">
              <a:spcBef>
                <a:spcPts val="0"/>
              </a:spcBef>
              <a:spcAft>
                <a:spcPts val="0"/>
              </a:spcAft>
              <a:buNone/>
            </a:pPr>
            <a:r>
              <a:t/>
            </a:r>
            <a:endParaRPr sz="1700"/>
          </a:p>
        </p:txBody>
      </p:sp>
      <p:sp>
        <p:nvSpPr>
          <p:cNvPr id="424" name="Google Shape;424;p61"/>
          <p:cNvSpPr txBox="1"/>
          <p:nvPr>
            <p:ph idx="1" type="subTitle"/>
          </p:nvPr>
        </p:nvSpPr>
        <p:spPr>
          <a:xfrm>
            <a:off x="34050" y="-60777"/>
            <a:ext cx="8520600" cy="431100"/>
          </a:xfrm>
          <a:prstGeom prst="rect">
            <a:avLst/>
          </a:prstGeom>
          <a:noFill/>
        </p:spPr>
        <p:txBody>
          <a:bodyPr anchorCtr="0" anchor="t" bIns="91425" lIns="91425" spcFirstLastPara="1" rIns="91425" wrap="square" tIns="91425">
            <a:noAutofit/>
          </a:bodyPr>
          <a:lstStyle/>
          <a:p>
            <a:pPr indent="0" lvl="0" marL="0" rtl="0" algn="l">
              <a:spcBef>
                <a:spcPts val="0"/>
              </a:spcBef>
              <a:spcAft>
                <a:spcPts val="0"/>
              </a:spcAft>
              <a:buNone/>
            </a:pPr>
            <a:r>
              <a:rPr b="1" lang="pt-BR" sz="2600">
                <a:solidFill>
                  <a:schemeClr val="dk1"/>
                </a:solidFill>
              </a:rPr>
              <a:t>Insights</a:t>
            </a:r>
            <a:endParaRPr b="1" sz="2600">
              <a:solidFill>
                <a:schemeClr val="dk1"/>
              </a:solidFill>
            </a:endParaRPr>
          </a:p>
        </p:txBody>
      </p:sp>
      <p:pic>
        <p:nvPicPr>
          <p:cNvPr id="425" name="Google Shape;425;p61"/>
          <p:cNvPicPr preferRelativeResize="0"/>
          <p:nvPr/>
        </p:nvPicPr>
        <p:blipFill>
          <a:blip r:embed="rId3">
            <a:alphaModFix/>
          </a:blip>
          <a:stretch>
            <a:fillRect/>
          </a:stretch>
        </p:blipFill>
        <p:spPr>
          <a:xfrm>
            <a:off x="4572000" y="979925"/>
            <a:ext cx="4572000" cy="322399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29" name="Shape 429"/>
        <p:cNvGrpSpPr/>
        <p:nvPr/>
      </p:nvGrpSpPr>
      <p:grpSpPr>
        <a:xfrm>
          <a:off x="0" y="0"/>
          <a:ext cx="0" cy="0"/>
          <a:chOff x="0" y="0"/>
          <a:chExt cx="0" cy="0"/>
        </a:xfrm>
      </p:grpSpPr>
      <p:sp>
        <p:nvSpPr>
          <p:cNvPr id="430" name="Google Shape;430;p62"/>
          <p:cNvSpPr txBox="1"/>
          <p:nvPr/>
        </p:nvSpPr>
        <p:spPr>
          <a:xfrm>
            <a:off x="0" y="-76200"/>
            <a:ext cx="61869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pt-BR" sz="3000">
                <a:solidFill>
                  <a:schemeClr val="lt1"/>
                </a:solidFill>
                <a:latin typeface="Lato"/>
                <a:ea typeface="Lato"/>
                <a:cs typeface="Lato"/>
                <a:sym typeface="Lato"/>
              </a:rPr>
              <a:t>Gerenciamento do Projeto</a:t>
            </a:r>
            <a:endParaRPr>
              <a:solidFill>
                <a:schemeClr val="lt1"/>
              </a:solidFill>
            </a:endParaRPr>
          </a:p>
        </p:txBody>
      </p:sp>
      <p:pic>
        <p:nvPicPr>
          <p:cNvPr id="431" name="Google Shape;431;p62"/>
          <p:cNvPicPr preferRelativeResize="0"/>
          <p:nvPr/>
        </p:nvPicPr>
        <p:blipFill>
          <a:blip r:embed="rId3">
            <a:alphaModFix/>
          </a:blip>
          <a:stretch>
            <a:fillRect/>
          </a:stretch>
        </p:blipFill>
        <p:spPr>
          <a:xfrm>
            <a:off x="671500" y="627174"/>
            <a:ext cx="7801001" cy="44052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pic>
        <p:nvPicPr>
          <p:cNvPr id="436" name="Google Shape;436;p63"/>
          <p:cNvPicPr preferRelativeResize="0"/>
          <p:nvPr/>
        </p:nvPicPr>
        <p:blipFill rotWithShape="1">
          <a:blip r:embed="rId3">
            <a:alphaModFix amt="32000"/>
          </a:blip>
          <a:srcRect b="6529" l="0" r="0" t="6529"/>
          <a:stretch/>
        </p:blipFill>
        <p:spPr>
          <a:xfrm>
            <a:off x="0" y="0"/>
            <a:ext cx="9144000" cy="5143500"/>
          </a:xfrm>
          <a:prstGeom prst="rect">
            <a:avLst/>
          </a:prstGeom>
          <a:noFill/>
          <a:ln>
            <a:noFill/>
          </a:ln>
        </p:spPr>
      </p:pic>
      <p:sp>
        <p:nvSpPr>
          <p:cNvPr id="437" name="Google Shape;437;p63"/>
          <p:cNvSpPr txBox="1"/>
          <p:nvPr>
            <p:ph type="title"/>
          </p:nvPr>
        </p:nvSpPr>
        <p:spPr>
          <a:xfrm>
            <a:off x="283100" y="712150"/>
            <a:ext cx="86139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“Dados são o </a:t>
            </a:r>
            <a:endParaRPr/>
          </a:p>
          <a:p>
            <a:pPr indent="0" lvl="0" marL="0" rtl="0" algn="l">
              <a:spcBef>
                <a:spcPts val="0"/>
              </a:spcBef>
              <a:spcAft>
                <a:spcPts val="0"/>
              </a:spcAft>
              <a:buNone/>
            </a:pPr>
            <a:r>
              <a:rPr lang="pt-BR">
                <a:solidFill>
                  <a:srgbClr val="FF9900"/>
                </a:solidFill>
              </a:rPr>
              <a:t>novo petróleo</a:t>
            </a:r>
            <a:r>
              <a:rPr lang="pt-BR"/>
              <a:t>”</a:t>
            </a:r>
            <a:endParaRPr/>
          </a:p>
          <a:p>
            <a:pPr indent="0" lvl="0" marL="0" rtl="0" algn="l">
              <a:spcBef>
                <a:spcPts val="0"/>
              </a:spcBef>
              <a:spcAft>
                <a:spcPts val="1000"/>
              </a:spcAft>
              <a:buClr>
                <a:schemeClr val="dk2"/>
              </a:buClr>
              <a:buSzPts val="1100"/>
              <a:buFont typeface="Arial"/>
              <a:buNone/>
            </a:pPr>
            <a:r>
              <a:rPr b="0" lang="pt-BR" sz="2400"/>
              <a:t>(Clive Humby, cientista de dados)</a:t>
            </a:r>
            <a:endParaRPr/>
          </a:p>
        </p:txBody>
      </p:sp>
      <p:grpSp>
        <p:nvGrpSpPr>
          <p:cNvPr id="438" name="Google Shape;438;p63"/>
          <p:cNvGrpSpPr/>
          <p:nvPr/>
        </p:nvGrpSpPr>
        <p:grpSpPr>
          <a:xfrm>
            <a:off x="6781388" y="2464029"/>
            <a:ext cx="2212050" cy="2537076"/>
            <a:chOff x="6803275" y="395363"/>
            <a:chExt cx="2212050" cy="2537076"/>
          </a:xfrm>
        </p:grpSpPr>
        <p:pic>
          <p:nvPicPr>
            <p:cNvPr id="439" name="Google Shape;439;p63"/>
            <p:cNvPicPr preferRelativeResize="0"/>
            <p:nvPr/>
          </p:nvPicPr>
          <p:blipFill>
            <a:blip r:embed="rId4">
              <a:alphaModFix/>
            </a:blip>
            <a:stretch>
              <a:fillRect/>
            </a:stretch>
          </p:blipFill>
          <p:spPr>
            <a:xfrm>
              <a:off x="6803275" y="427445"/>
              <a:ext cx="2212050" cy="2504994"/>
            </a:xfrm>
            <a:prstGeom prst="rect">
              <a:avLst/>
            </a:prstGeom>
            <a:noFill/>
            <a:ln>
              <a:noFill/>
            </a:ln>
          </p:spPr>
        </p:pic>
        <p:pic>
          <p:nvPicPr>
            <p:cNvPr descr="Pedaço de fita adesiva prendendo uma nota ao slid" id="440" name="Google Shape;440;p63"/>
            <p:cNvPicPr preferRelativeResize="0"/>
            <p:nvPr/>
          </p:nvPicPr>
          <p:blipFill rotWithShape="1">
            <a:blip r:embed="rId5">
              <a:alphaModFix/>
            </a:blip>
            <a:srcRect b="10011" l="9244" r="2118" t="5926"/>
            <a:stretch/>
          </p:blipFill>
          <p:spPr>
            <a:xfrm rot="154826">
              <a:off x="7370663" y="419419"/>
              <a:ext cx="1077273" cy="382687"/>
            </a:xfrm>
            <a:prstGeom prst="rect">
              <a:avLst/>
            </a:prstGeom>
            <a:noFill/>
            <a:ln>
              <a:noFill/>
            </a:ln>
          </p:spPr>
        </p:pic>
        <p:sp>
          <p:nvSpPr>
            <p:cNvPr id="441" name="Google Shape;441;p63"/>
            <p:cNvSpPr txBox="1"/>
            <p:nvPr/>
          </p:nvSpPr>
          <p:spPr>
            <a:xfrm>
              <a:off x="6944800" y="912831"/>
              <a:ext cx="1929000" cy="20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a:solidFill>
                    <a:schemeClr val="dk1"/>
                  </a:solidFill>
                  <a:latin typeface="Raleway"/>
                  <a:ea typeface="Raleway"/>
                  <a:cs typeface="Raleway"/>
                  <a:sym typeface="Raleway"/>
                </a:rPr>
                <a:t>Dica</a:t>
              </a:r>
              <a:endParaRPr b="1">
                <a:solidFill>
                  <a:schemeClr val="dk1"/>
                </a:solidFill>
                <a:latin typeface="Raleway"/>
                <a:ea typeface="Raleway"/>
                <a:cs typeface="Raleway"/>
                <a:sym typeface="Raleway"/>
              </a:endParaRPr>
            </a:p>
            <a:p>
              <a:pPr indent="0" lvl="0" marL="0" rtl="0" algn="l">
                <a:spcBef>
                  <a:spcPts val="800"/>
                </a:spcBef>
                <a:spcAft>
                  <a:spcPts val="0"/>
                </a:spcAft>
                <a:buNone/>
              </a:pPr>
              <a:r>
                <a:rPr lang="pt-BR" sz="1100">
                  <a:solidFill>
                    <a:schemeClr val="dk2"/>
                  </a:solidFill>
                  <a:latin typeface="Raleway"/>
                  <a:ea typeface="Raleway"/>
                  <a:cs typeface="Raleway"/>
                  <a:sym typeface="Raleway"/>
                </a:rPr>
                <a:t>A impressão visual causada por estas tecnologias é um convite para outras pessoas da instituição abraçarem a ideia do projeto.</a:t>
              </a:r>
              <a:endParaRPr sz="1100">
                <a:solidFill>
                  <a:schemeClr val="dk2"/>
                </a:solidFill>
                <a:latin typeface="Raleway"/>
                <a:ea typeface="Raleway"/>
                <a:cs typeface="Raleway"/>
                <a:sym typeface="Raleway"/>
              </a:endParaRPr>
            </a:p>
            <a:p>
              <a:pPr indent="0" lvl="0" marL="0" rtl="0" algn="l">
                <a:spcBef>
                  <a:spcPts val="800"/>
                </a:spcBef>
                <a:spcAft>
                  <a:spcPts val="800"/>
                </a:spcAft>
                <a:buNone/>
              </a:pPr>
              <a:r>
                <a:rPr lang="pt-BR" sz="1100">
                  <a:solidFill>
                    <a:schemeClr val="dk2"/>
                  </a:solidFill>
                  <a:latin typeface="Raleway"/>
                  <a:ea typeface="Raleway"/>
                  <a:cs typeface="Raleway"/>
                  <a:sym typeface="Raleway"/>
                </a:rPr>
                <a:t>Use e abuse disso!</a:t>
              </a:r>
              <a:endParaRPr sz="1100">
                <a:solidFill>
                  <a:schemeClr val="dk2"/>
                </a:solidFill>
                <a:latin typeface="Raleway"/>
                <a:ea typeface="Raleway"/>
                <a:cs typeface="Raleway"/>
                <a:sym typeface="Raleway"/>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2" name="Shape 142"/>
        <p:cNvGrpSpPr/>
        <p:nvPr/>
      </p:nvGrpSpPr>
      <p:grpSpPr>
        <a:xfrm>
          <a:off x="0" y="0"/>
          <a:ext cx="0" cy="0"/>
          <a:chOff x="0" y="0"/>
          <a:chExt cx="0" cy="0"/>
        </a:xfrm>
      </p:grpSpPr>
      <p:sp>
        <p:nvSpPr>
          <p:cNvPr id="143" name="Google Shape;143;p28"/>
          <p:cNvSpPr txBox="1"/>
          <p:nvPr>
            <p:ph idx="1" type="subTitle"/>
          </p:nvPr>
        </p:nvSpPr>
        <p:spPr>
          <a:xfrm>
            <a:off x="189300" y="281375"/>
            <a:ext cx="4302000" cy="48804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pt-BR" sz="3000">
                <a:solidFill>
                  <a:schemeClr val="dk1"/>
                </a:solidFill>
              </a:rPr>
              <a:t>A Era dos Dados</a:t>
            </a:r>
            <a:endParaRPr b="1" sz="3000">
              <a:solidFill>
                <a:schemeClr val="dk1"/>
              </a:solidFill>
            </a:endParaRPr>
          </a:p>
          <a:p>
            <a:pPr indent="0" lvl="0" marL="0" rtl="0" algn="l">
              <a:lnSpc>
                <a:spcPct val="115000"/>
              </a:lnSpc>
              <a:spcBef>
                <a:spcPts val="1600"/>
              </a:spcBef>
              <a:spcAft>
                <a:spcPts val="0"/>
              </a:spcAft>
              <a:buNone/>
            </a:pPr>
            <a:r>
              <a:rPr lang="pt-BR" sz="1800"/>
              <a:t>Nos últimos </a:t>
            </a:r>
            <a:r>
              <a:rPr b="1" lang="pt-BR" sz="1800"/>
              <a:t>dois anos</a:t>
            </a:r>
            <a:r>
              <a:rPr lang="pt-BR" sz="1800"/>
              <a:t> geramos mais dados do que toda a humanidade gerou ao longo dos tempos.</a:t>
            </a:r>
            <a:endParaRPr sz="1800"/>
          </a:p>
          <a:p>
            <a:pPr indent="0" lvl="0" marL="0" rtl="0" algn="l">
              <a:lnSpc>
                <a:spcPct val="115000"/>
              </a:lnSpc>
              <a:spcBef>
                <a:spcPts val="1600"/>
              </a:spcBef>
              <a:spcAft>
                <a:spcPts val="1600"/>
              </a:spcAft>
              <a:buNone/>
            </a:pPr>
            <a:r>
              <a:rPr lang="pt-BR" sz="1800"/>
              <a:t>E não estamos nem começando.</a:t>
            </a:r>
            <a:br>
              <a:rPr lang="pt-BR" sz="1800"/>
            </a:br>
            <a:br>
              <a:rPr lang="pt-BR" sz="1800"/>
            </a:br>
            <a:r>
              <a:rPr lang="pt-BR" sz="1800"/>
              <a:t>O </a:t>
            </a:r>
            <a:r>
              <a:rPr b="1" lang="pt-BR" sz="1800"/>
              <a:t>Big Data</a:t>
            </a:r>
            <a:r>
              <a:rPr lang="pt-BR" sz="1800"/>
              <a:t> que conhecemos hoje, só vai aumentar em volume e diversidade dos dados.</a:t>
            </a:r>
            <a:endParaRPr sz="1800"/>
          </a:p>
        </p:txBody>
      </p:sp>
      <p:pic>
        <p:nvPicPr>
          <p:cNvPr id="144" name="Google Shape;144;p28"/>
          <p:cNvPicPr preferRelativeResize="0"/>
          <p:nvPr/>
        </p:nvPicPr>
        <p:blipFill rotWithShape="1">
          <a:blip r:embed="rId3">
            <a:alphaModFix/>
          </a:blip>
          <a:srcRect b="22629" l="0" r="0" t="19614"/>
          <a:stretch/>
        </p:blipFill>
        <p:spPr>
          <a:xfrm>
            <a:off x="4567575" y="0"/>
            <a:ext cx="4576426" cy="514349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4"/>
          <p:cNvSpPr txBox="1"/>
          <p:nvPr/>
        </p:nvSpPr>
        <p:spPr>
          <a:xfrm>
            <a:off x="0" y="0"/>
            <a:ext cx="61869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pt-BR" sz="3000">
                <a:solidFill>
                  <a:schemeClr val="dk1"/>
                </a:solidFill>
                <a:latin typeface="Lato"/>
                <a:ea typeface="Lato"/>
                <a:cs typeface="Lato"/>
                <a:sym typeface="Lato"/>
              </a:rPr>
              <a:t>Documentação - Github do Projeto</a:t>
            </a:r>
            <a:endParaRPr/>
          </a:p>
        </p:txBody>
      </p:sp>
      <p:sp>
        <p:nvSpPr>
          <p:cNvPr id="447" name="Google Shape;447;p64"/>
          <p:cNvSpPr txBox="1"/>
          <p:nvPr/>
        </p:nvSpPr>
        <p:spPr>
          <a:xfrm>
            <a:off x="2594850" y="4717225"/>
            <a:ext cx="402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u="sng">
                <a:solidFill>
                  <a:schemeClr val="accent3"/>
                </a:solidFill>
                <a:latin typeface="Lato"/>
                <a:ea typeface="Lato"/>
                <a:cs typeface="Lato"/>
                <a:sym typeface="Lato"/>
                <a:hlinkClick r:id="rId3">
                  <a:extLst>
                    <a:ext uri="{A12FA001-AC4F-418D-AE19-62706E023703}">
                      <ahyp:hlinkClr val="tx"/>
                    </a:ext>
                  </a:extLst>
                </a:hlinkClick>
              </a:rPr>
              <a:t>https://github.com/luiscals1/olist-squad-pandas</a:t>
            </a:r>
            <a:endParaRPr b="1">
              <a:solidFill>
                <a:schemeClr val="accent3"/>
              </a:solidFill>
              <a:latin typeface="Lato"/>
              <a:ea typeface="Lato"/>
              <a:cs typeface="Lato"/>
              <a:sym typeface="Lato"/>
            </a:endParaRPr>
          </a:p>
        </p:txBody>
      </p:sp>
      <p:pic>
        <p:nvPicPr>
          <p:cNvPr id="448" name="Google Shape;448;p64"/>
          <p:cNvPicPr preferRelativeResize="0"/>
          <p:nvPr/>
        </p:nvPicPr>
        <p:blipFill>
          <a:blip r:embed="rId4">
            <a:alphaModFix/>
          </a:blip>
          <a:stretch>
            <a:fillRect/>
          </a:stretch>
        </p:blipFill>
        <p:spPr>
          <a:xfrm>
            <a:off x="152400" y="646500"/>
            <a:ext cx="8778226" cy="41478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52" name="Shape 452"/>
        <p:cNvGrpSpPr/>
        <p:nvPr/>
      </p:nvGrpSpPr>
      <p:grpSpPr>
        <a:xfrm>
          <a:off x="0" y="0"/>
          <a:ext cx="0" cy="0"/>
          <a:chOff x="0" y="0"/>
          <a:chExt cx="0" cy="0"/>
        </a:xfrm>
      </p:grpSpPr>
      <p:sp>
        <p:nvSpPr>
          <p:cNvPr id="453" name="Google Shape;453;p65"/>
          <p:cNvSpPr txBox="1"/>
          <p:nvPr/>
        </p:nvSpPr>
        <p:spPr>
          <a:xfrm>
            <a:off x="0" y="0"/>
            <a:ext cx="61869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pt-BR" sz="3000">
                <a:solidFill>
                  <a:schemeClr val="lt1"/>
                </a:solidFill>
                <a:latin typeface="Lato"/>
                <a:ea typeface="Lato"/>
                <a:cs typeface="Lato"/>
                <a:sym typeface="Lato"/>
              </a:rPr>
              <a:t>Documentação - Apresentação</a:t>
            </a:r>
            <a:endParaRPr>
              <a:solidFill>
                <a:schemeClr val="lt1"/>
              </a:solidFill>
            </a:endParaRPr>
          </a:p>
        </p:txBody>
      </p:sp>
      <p:pic>
        <p:nvPicPr>
          <p:cNvPr id="454" name="Google Shape;454;p65"/>
          <p:cNvPicPr preferRelativeResize="0"/>
          <p:nvPr/>
        </p:nvPicPr>
        <p:blipFill rotWithShape="1">
          <a:blip r:embed="rId3">
            <a:alphaModFix/>
          </a:blip>
          <a:srcRect b="6948" l="0" r="0" t="6948"/>
          <a:stretch/>
        </p:blipFill>
        <p:spPr>
          <a:xfrm>
            <a:off x="365850" y="694825"/>
            <a:ext cx="8412299" cy="3974075"/>
          </a:xfrm>
          <a:prstGeom prst="rect">
            <a:avLst/>
          </a:prstGeom>
          <a:noFill/>
          <a:ln>
            <a:noFill/>
          </a:ln>
        </p:spPr>
      </p:pic>
      <p:sp>
        <p:nvSpPr>
          <p:cNvPr id="455" name="Google Shape;455;p65"/>
          <p:cNvSpPr txBox="1"/>
          <p:nvPr/>
        </p:nvSpPr>
        <p:spPr>
          <a:xfrm>
            <a:off x="2594850" y="4717225"/>
            <a:ext cx="402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u="sng">
                <a:solidFill>
                  <a:schemeClr val="accent2"/>
                </a:solidFill>
                <a:latin typeface="Lato"/>
                <a:ea typeface="Lato"/>
                <a:cs typeface="Lato"/>
                <a:sym typeface="Lato"/>
                <a:hlinkClick r:id="rId4">
                  <a:extLst>
                    <a:ext uri="{A12FA001-AC4F-418D-AE19-62706E023703}">
                      <ahyp:hlinkClr val="tx"/>
                    </a:ext>
                  </a:extLst>
                </a:hlinkClick>
              </a:rPr>
              <a:t>https://github.com/luiscals1/olist-squad-pandas</a:t>
            </a:r>
            <a:endParaRPr b="1">
              <a:solidFill>
                <a:schemeClr val="accent2"/>
              </a:solidFill>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59" name="Shape 459"/>
        <p:cNvGrpSpPr/>
        <p:nvPr/>
      </p:nvGrpSpPr>
      <p:grpSpPr>
        <a:xfrm>
          <a:off x="0" y="0"/>
          <a:ext cx="0" cy="0"/>
          <a:chOff x="0" y="0"/>
          <a:chExt cx="0" cy="0"/>
        </a:xfrm>
      </p:grpSpPr>
      <p:sp>
        <p:nvSpPr>
          <p:cNvPr id="460" name="Google Shape;460;p66"/>
          <p:cNvSpPr txBox="1"/>
          <p:nvPr/>
        </p:nvSpPr>
        <p:spPr>
          <a:xfrm>
            <a:off x="0" y="0"/>
            <a:ext cx="87783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pt-BR" sz="3000">
                <a:solidFill>
                  <a:schemeClr val="lt1"/>
                </a:solidFill>
                <a:latin typeface="Lato"/>
                <a:ea typeface="Lato"/>
                <a:cs typeface="Lato"/>
                <a:sym typeface="Lato"/>
              </a:rPr>
              <a:t>Documentação - Metodologia e Entrega</a:t>
            </a:r>
            <a:endParaRPr>
              <a:solidFill>
                <a:schemeClr val="lt1"/>
              </a:solidFill>
            </a:endParaRPr>
          </a:p>
        </p:txBody>
      </p:sp>
      <p:sp>
        <p:nvSpPr>
          <p:cNvPr id="461" name="Google Shape;461;p66"/>
          <p:cNvSpPr txBox="1"/>
          <p:nvPr/>
        </p:nvSpPr>
        <p:spPr>
          <a:xfrm>
            <a:off x="2594850" y="4717225"/>
            <a:ext cx="402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u="sng">
                <a:solidFill>
                  <a:schemeClr val="accent2"/>
                </a:solidFill>
                <a:latin typeface="Lato"/>
                <a:ea typeface="Lato"/>
                <a:cs typeface="Lato"/>
                <a:sym typeface="Lato"/>
                <a:hlinkClick r:id="rId3">
                  <a:extLst>
                    <a:ext uri="{A12FA001-AC4F-418D-AE19-62706E023703}">
                      <ahyp:hlinkClr val="tx"/>
                    </a:ext>
                  </a:extLst>
                </a:hlinkClick>
              </a:rPr>
              <a:t>https://github.com/luiscals1/olist-squad-pandas</a:t>
            </a:r>
            <a:endParaRPr b="1">
              <a:solidFill>
                <a:schemeClr val="accent2"/>
              </a:solidFill>
              <a:latin typeface="Lato"/>
              <a:ea typeface="Lato"/>
              <a:cs typeface="Lato"/>
              <a:sym typeface="Lato"/>
            </a:endParaRPr>
          </a:p>
        </p:txBody>
      </p:sp>
      <p:pic>
        <p:nvPicPr>
          <p:cNvPr id="462" name="Google Shape;462;p66"/>
          <p:cNvPicPr preferRelativeResize="0"/>
          <p:nvPr/>
        </p:nvPicPr>
        <p:blipFill>
          <a:blip r:embed="rId4">
            <a:alphaModFix/>
          </a:blip>
          <a:stretch>
            <a:fillRect/>
          </a:stretch>
        </p:blipFill>
        <p:spPr>
          <a:xfrm>
            <a:off x="698325" y="846850"/>
            <a:ext cx="7757625" cy="38703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66" name="Shape 466"/>
        <p:cNvGrpSpPr/>
        <p:nvPr/>
      </p:nvGrpSpPr>
      <p:grpSpPr>
        <a:xfrm>
          <a:off x="0" y="0"/>
          <a:ext cx="0" cy="0"/>
          <a:chOff x="0" y="0"/>
          <a:chExt cx="0" cy="0"/>
        </a:xfrm>
      </p:grpSpPr>
      <p:sp>
        <p:nvSpPr>
          <p:cNvPr id="467" name="Google Shape;467;p67"/>
          <p:cNvSpPr txBox="1"/>
          <p:nvPr/>
        </p:nvSpPr>
        <p:spPr>
          <a:xfrm>
            <a:off x="0" y="0"/>
            <a:ext cx="6186900" cy="6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pt-BR" sz="3000">
                <a:solidFill>
                  <a:schemeClr val="lt1"/>
                </a:solidFill>
                <a:latin typeface="Lato"/>
                <a:ea typeface="Lato"/>
                <a:cs typeface="Lato"/>
                <a:sym typeface="Lato"/>
              </a:rPr>
              <a:t>Documentação - Conteúdo</a:t>
            </a:r>
            <a:endParaRPr>
              <a:solidFill>
                <a:schemeClr val="lt1"/>
              </a:solidFill>
            </a:endParaRPr>
          </a:p>
        </p:txBody>
      </p:sp>
      <p:pic>
        <p:nvPicPr>
          <p:cNvPr id="468" name="Google Shape;468;p67"/>
          <p:cNvPicPr preferRelativeResize="0"/>
          <p:nvPr/>
        </p:nvPicPr>
        <p:blipFill>
          <a:blip r:embed="rId3">
            <a:alphaModFix/>
          </a:blip>
          <a:stretch>
            <a:fillRect/>
          </a:stretch>
        </p:blipFill>
        <p:spPr>
          <a:xfrm>
            <a:off x="-10990" y="722700"/>
            <a:ext cx="2857854" cy="3918325"/>
          </a:xfrm>
          <a:prstGeom prst="rect">
            <a:avLst/>
          </a:prstGeom>
          <a:noFill/>
          <a:ln>
            <a:noFill/>
          </a:ln>
        </p:spPr>
      </p:pic>
      <p:pic>
        <p:nvPicPr>
          <p:cNvPr id="469" name="Google Shape;469;p67"/>
          <p:cNvPicPr preferRelativeResize="0"/>
          <p:nvPr/>
        </p:nvPicPr>
        <p:blipFill>
          <a:blip r:embed="rId4">
            <a:alphaModFix/>
          </a:blip>
          <a:stretch>
            <a:fillRect/>
          </a:stretch>
        </p:blipFill>
        <p:spPr>
          <a:xfrm>
            <a:off x="1902125" y="1086938"/>
            <a:ext cx="3900813" cy="2398125"/>
          </a:xfrm>
          <a:prstGeom prst="rect">
            <a:avLst/>
          </a:prstGeom>
          <a:noFill/>
          <a:ln>
            <a:noFill/>
          </a:ln>
        </p:spPr>
      </p:pic>
      <p:pic>
        <p:nvPicPr>
          <p:cNvPr id="470" name="Google Shape;470;p67"/>
          <p:cNvPicPr preferRelativeResize="0"/>
          <p:nvPr/>
        </p:nvPicPr>
        <p:blipFill>
          <a:blip r:embed="rId5">
            <a:alphaModFix/>
          </a:blip>
          <a:stretch>
            <a:fillRect/>
          </a:stretch>
        </p:blipFill>
        <p:spPr>
          <a:xfrm>
            <a:off x="5396651" y="371750"/>
            <a:ext cx="3813278" cy="3918325"/>
          </a:xfrm>
          <a:prstGeom prst="rect">
            <a:avLst/>
          </a:prstGeom>
          <a:noFill/>
          <a:ln>
            <a:noFill/>
          </a:ln>
        </p:spPr>
      </p:pic>
      <p:pic>
        <p:nvPicPr>
          <p:cNvPr id="471" name="Google Shape;471;p67"/>
          <p:cNvPicPr preferRelativeResize="0"/>
          <p:nvPr/>
        </p:nvPicPr>
        <p:blipFill>
          <a:blip r:embed="rId6">
            <a:alphaModFix/>
          </a:blip>
          <a:stretch>
            <a:fillRect/>
          </a:stretch>
        </p:blipFill>
        <p:spPr>
          <a:xfrm>
            <a:off x="1095425" y="4013450"/>
            <a:ext cx="4476750" cy="1019175"/>
          </a:xfrm>
          <a:prstGeom prst="rect">
            <a:avLst/>
          </a:prstGeom>
          <a:noFill/>
          <a:ln>
            <a:noFill/>
          </a:ln>
        </p:spPr>
      </p:pic>
      <p:pic>
        <p:nvPicPr>
          <p:cNvPr id="472" name="Google Shape;472;p67"/>
          <p:cNvPicPr preferRelativeResize="0"/>
          <p:nvPr/>
        </p:nvPicPr>
        <p:blipFill>
          <a:blip r:embed="rId7">
            <a:alphaModFix/>
          </a:blip>
          <a:stretch>
            <a:fillRect/>
          </a:stretch>
        </p:blipFill>
        <p:spPr>
          <a:xfrm>
            <a:off x="5961263" y="3485075"/>
            <a:ext cx="3064367" cy="1550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gtEl>
                                        <p:attrNameLst>
                                          <p:attrName>style.visibility</p:attrName>
                                        </p:attrNameLst>
                                      </p:cBhvr>
                                      <p:to>
                                        <p:strVal val="visible"/>
                                      </p:to>
                                    </p:set>
                                    <p:animEffect filter="fade" transition="in">
                                      <p:cBhvr>
                                        <p:cTn dur="1000"/>
                                        <p:tgtEl>
                                          <p:spTgt spid="4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pic>
        <p:nvPicPr>
          <p:cNvPr id="477" name="Google Shape;477;p68"/>
          <p:cNvPicPr preferRelativeResize="0"/>
          <p:nvPr/>
        </p:nvPicPr>
        <p:blipFill rotWithShape="1">
          <a:blip r:embed="rId3">
            <a:alphaModFix/>
          </a:blip>
          <a:srcRect b="139" l="0" r="0" t="139"/>
          <a:stretch/>
        </p:blipFill>
        <p:spPr>
          <a:xfrm>
            <a:off x="749850" y="870550"/>
            <a:ext cx="7484826" cy="4210250"/>
          </a:xfrm>
          <a:prstGeom prst="rect">
            <a:avLst/>
          </a:prstGeom>
          <a:noFill/>
          <a:ln>
            <a:noFill/>
          </a:ln>
        </p:spPr>
      </p:pic>
      <p:sp>
        <p:nvSpPr>
          <p:cNvPr id="478" name="Google Shape;478;p68"/>
          <p:cNvSpPr txBox="1"/>
          <p:nvPr>
            <p:ph type="title"/>
          </p:nvPr>
        </p:nvSpPr>
        <p:spPr>
          <a:xfrm>
            <a:off x="23175" y="26350"/>
            <a:ext cx="5197200" cy="7680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1600"/>
              </a:spcAft>
              <a:buNone/>
            </a:pPr>
            <a:r>
              <a:rPr lang="pt-BR" sz="3600">
                <a:solidFill>
                  <a:schemeClr val="dk1"/>
                </a:solidFill>
              </a:rPr>
              <a:t>Conclusões</a:t>
            </a:r>
            <a:endParaRPr sz="24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82" name="Shape 482"/>
        <p:cNvGrpSpPr/>
        <p:nvPr/>
      </p:nvGrpSpPr>
      <p:grpSpPr>
        <a:xfrm>
          <a:off x="0" y="0"/>
          <a:ext cx="0" cy="0"/>
          <a:chOff x="0" y="0"/>
          <a:chExt cx="0" cy="0"/>
        </a:xfrm>
      </p:grpSpPr>
      <p:sp>
        <p:nvSpPr>
          <p:cNvPr id="483" name="Google Shape;483;p69"/>
          <p:cNvSpPr txBox="1"/>
          <p:nvPr>
            <p:ph type="title"/>
          </p:nvPr>
        </p:nvSpPr>
        <p:spPr>
          <a:xfrm>
            <a:off x="23175" y="26350"/>
            <a:ext cx="5197200" cy="768000"/>
          </a:xfrm>
          <a:prstGeom prst="rect">
            <a:avLst/>
          </a:prstGeom>
          <a:solidFill>
            <a:schemeClr val="dk1"/>
          </a:solidFill>
        </p:spPr>
        <p:txBody>
          <a:bodyPr anchorCtr="0" anchor="t" bIns="91425" lIns="91425" spcFirstLastPara="1" rIns="91425" wrap="square" tIns="91425">
            <a:noAutofit/>
          </a:bodyPr>
          <a:lstStyle/>
          <a:p>
            <a:pPr indent="0" lvl="0" marL="0" rtl="0" algn="l">
              <a:spcBef>
                <a:spcPts val="0"/>
              </a:spcBef>
              <a:spcAft>
                <a:spcPts val="1600"/>
              </a:spcAft>
              <a:buNone/>
            </a:pPr>
            <a:r>
              <a:rPr lang="pt-BR" sz="3400">
                <a:solidFill>
                  <a:schemeClr val="lt1"/>
                </a:solidFill>
              </a:rPr>
              <a:t>Custos Estimados </a:t>
            </a:r>
            <a:endParaRPr sz="2200">
              <a:solidFill>
                <a:schemeClr val="lt1"/>
              </a:solidFill>
            </a:endParaRPr>
          </a:p>
        </p:txBody>
      </p:sp>
      <p:pic>
        <p:nvPicPr>
          <p:cNvPr id="484" name="Google Shape;484;p69"/>
          <p:cNvPicPr preferRelativeResize="0"/>
          <p:nvPr/>
        </p:nvPicPr>
        <p:blipFill>
          <a:blip r:embed="rId3">
            <a:alphaModFix/>
          </a:blip>
          <a:stretch>
            <a:fillRect/>
          </a:stretch>
        </p:blipFill>
        <p:spPr>
          <a:xfrm>
            <a:off x="0" y="991125"/>
            <a:ext cx="9143999" cy="3983325"/>
          </a:xfrm>
          <a:prstGeom prst="rect">
            <a:avLst/>
          </a:prstGeom>
          <a:noFill/>
          <a:ln>
            <a:noFill/>
          </a:ln>
        </p:spPr>
      </p:pic>
      <p:sp>
        <p:nvSpPr>
          <p:cNvPr id="485" name="Google Shape;485;p69"/>
          <p:cNvSpPr txBox="1"/>
          <p:nvPr/>
        </p:nvSpPr>
        <p:spPr>
          <a:xfrm>
            <a:off x="6349691" y="541425"/>
            <a:ext cx="281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b="1" lang="pt-BR">
                <a:solidFill>
                  <a:schemeClr val="lt1"/>
                </a:solidFill>
                <a:latin typeface="Raleway"/>
                <a:ea typeface="Raleway"/>
                <a:cs typeface="Raleway"/>
                <a:sym typeface="Raleway"/>
              </a:rPr>
              <a:t>(Orçamento Inicial: R$1.137,00)</a:t>
            </a:r>
            <a:endParaRPr sz="100"/>
          </a:p>
        </p:txBody>
      </p:sp>
      <p:sp>
        <p:nvSpPr>
          <p:cNvPr id="486" name="Google Shape;486;p69"/>
          <p:cNvSpPr txBox="1"/>
          <p:nvPr/>
        </p:nvSpPr>
        <p:spPr>
          <a:xfrm>
            <a:off x="6911982" y="3976823"/>
            <a:ext cx="2222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100">
                <a:latin typeface="Lato"/>
                <a:ea typeface="Lato"/>
                <a:cs typeface="Lato"/>
                <a:sym typeface="Lato"/>
              </a:rPr>
              <a:t>Custo Estimado (30 dias):</a:t>
            </a:r>
            <a:endParaRPr sz="1100">
              <a:latin typeface="Lato"/>
              <a:ea typeface="Lato"/>
              <a:cs typeface="Lato"/>
              <a:sym typeface="Lato"/>
            </a:endParaRPr>
          </a:p>
        </p:txBody>
      </p:sp>
      <p:sp>
        <p:nvSpPr>
          <p:cNvPr id="487" name="Google Shape;487;p69"/>
          <p:cNvSpPr txBox="1"/>
          <p:nvPr/>
        </p:nvSpPr>
        <p:spPr>
          <a:xfrm>
            <a:off x="7235525" y="4327150"/>
            <a:ext cx="1575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2400">
                <a:solidFill>
                  <a:schemeClr val="dk1"/>
                </a:solidFill>
                <a:latin typeface="Lato"/>
                <a:ea typeface="Lato"/>
                <a:cs typeface="Lato"/>
                <a:sym typeface="Lato"/>
              </a:rPr>
              <a:t>R$650,62</a:t>
            </a:r>
            <a:endParaRPr b="1" sz="2400">
              <a:solidFill>
                <a:schemeClr val="dk1"/>
              </a:solidFill>
              <a:latin typeface="Lato"/>
              <a:ea typeface="Lato"/>
              <a:cs typeface="Lato"/>
              <a:sym typeface="Lato"/>
            </a:endParaRPr>
          </a:p>
        </p:txBody>
      </p:sp>
      <p:sp>
        <p:nvSpPr>
          <p:cNvPr id="488" name="Google Shape;488;p69"/>
          <p:cNvSpPr txBox="1"/>
          <p:nvPr/>
        </p:nvSpPr>
        <p:spPr>
          <a:xfrm>
            <a:off x="6911982" y="2986223"/>
            <a:ext cx="22224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100">
                <a:latin typeface="Lato"/>
                <a:ea typeface="Lato"/>
                <a:cs typeface="Lato"/>
                <a:sym typeface="Lato"/>
              </a:rPr>
              <a:t>Custo Estimado (15 dias):</a:t>
            </a:r>
            <a:endParaRPr sz="1100">
              <a:latin typeface="Lato"/>
              <a:ea typeface="Lato"/>
              <a:cs typeface="Lato"/>
              <a:sym typeface="Lato"/>
            </a:endParaRPr>
          </a:p>
        </p:txBody>
      </p:sp>
      <p:sp>
        <p:nvSpPr>
          <p:cNvPr id="489" name="Google Shape;489;p69"/>
          <p:cNvSpPr txBox="1"/>
          <p:nvPr/>
        </p:nvSpPr>
        <p:spPr>
          <a:xfrm>
            <a:off x="7235525" y="3301550"/>
            <a:ext cx="1575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2400">
                <a:solidFill>
                  <a:schemeClr val="dk1"/>
                </a:solidFill>
                <a:latin typeface="Lato"/>
                <a:ea typeface="Lato"/>
                <a:cs typeface="Lato"/>
                <a:sym typeface="Lato"/>
              </a:rPr>
              <a:t>R$325,31</a:t>
            </a:r>
            <a:endParaRPr b="1" sz="2400">
              <a:solidFill>
                <a:schemeClr val="dk1"/>
              </a:solidFill>
              <a:latin typeface="Lato"/>
              <a:ea typeface="Lato"/>
              <a:cs typeface="Lato"/>
              <a:sym typeface="La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70"/>
          <p:cNvSpPr txBox="1"/>
          <p:nvPr>
            <p:ph type="title"/>
          </p:nvPr>
        </p:nvSpPr>
        <p:spPr>
          <a:xfrm>
            <a:off x="99375" y="26350"/>
            <a:ext cx="5197200" cy="7680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1600"/>
              </a:spcAft>
              <a:buNone/>
            </a:pPr>
            <a:r>
              <a:rPr lang="pt-BR" sz="3400">
                <a:solidFill>
                  <a:schemeClr val="dk1"/>
                </a:solidFill>
              </a:rPr>
              <a:t>Relatos</a:t>
            </a:r>
            <a:endParaRPr sz="2200"/>
          </a:p>
        </p:txBody>
      </p:sp>
      <p:sp>
        <p:nvSpPr>
          <p:cNvPr id="495" name="Google Shape;495;p70"/>
          <p:cNvSpPr txBox="1"/>
          <p:nvPr/>
        </p:nvSpPr>
        <p:spPr>
          <a:xfrm>
            <a:off x="251850" y="687750"/>
            <a:ext cx="8738700" cy="429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pt-BR" sz="1300">
                <a:latin typeface="Lato"/>
                <a:ea typeface="Lato"/>
                <a:cs typeface="Lato"/>
                <a:sym typeface="Lato"/>
              </a:rPr>
              <a:t>“O ponto forte do Stack Labs para mim foi o aprendizado com os outros membros do squad.  O que um não sabia, o outro complementava. O verdadeiro espírito de trabalho em equipe!”</a:t>
            </a:r>
            <a:endParaRPr i="1" sz="1300">
              <a:latin typeface="Lato"/>
              <a:ea typeface="Lato"/>
              <a:cs typeface="Lato"/>
              <a:sym typeface="Lato"/>
            </a:endParaRPr>
          </a:p>
          <a:p>
            <a:pPr indent="0" lvl="0" marL="0" rtl="0" algn="l">
              <a:lnSpc>
                <a:spcPct val="115000"/>
              </a:lnSpc>
              <a:spcBef>
                <a:spcPts val="0"/>
              </a:spcBef>
              <a:spcAft>
                <a:spcPts val="0"/>
              </a:spcAft>
              <a:buNone/>
            </a:pPr>
            <a:r>
              <a:rPr b="1" lang="pt-BR" sz="1300">
                <a:latin typeface="Lato"/>
                <a:ea typeface="Lato"/>
                <a:cs typeface="Lato"/>
                <a:sym typeface="Lato"/>
              </a:rPr>
              <a:t>(Giuliano Ferreira)</a:t>
            </a:r>
            <a:endParaRPr b="1" sz="1300">
              <a:latin typeface="Lato"/>
              <a:ea typeface="Lato"/>
              <a:cs typeface="Lato"/>
              <a:sym typeface="Lato"/>
            </a:endParaRPr>
          </a:p>
          <a:p>
            <a:pPr indent="0" lvl="0" marL="0" rtl="0" algn="l">
              <a:lnSpc>
                <a:spcPct val="115000"/>
              </a:lnSpc>
              <a:spcBef>
                <a:spcPts val="0"/>
              </a:spcBef>
              <a:spcAft>
                <a:spcPts val="0"/>
              </a:spcAft>
              <a:buNone/>
            </a:pPr>
            <a:r>
              <a:t/>
            </a:r>
            <a:endParaRPr i="1" sz="1300">
              <a:latin typeface="Lato"/>
              <a:ea typeface="Lato"/>
              <a:cs typeface="Lato"/>
              <a:sym typeface="Lato"/>
            </a:endParaRPr>
          </a:p>
          <a:p>
            <a:pPr indent="0" lvl="0" marL="0" rtl="0" algn="l">
              <a:lnSpc>
                <a:spcPct val="115000"/>
              </a:lnSpc>
              <a:spcBef>
                <a:spcPts val="0"/>
              </a:spcBef>
              <a:spcAft>
                <a:spcPts val="0"/>
              </a:spcAft>
              <a:buNone/>
            </a:pPr>
            <a:r>
              <a:rPr i="1" lang="pt-BR" sz="1300">
                <a:latin typeface="Lato"/>
                <a:ea typeface="Lato"/>
                <a:cs typeface="Lato"/>
                <a:sym typeface="Lato"/>
              </a:rPr>
              <a:t>“Este projeto do Stack Labs nos </a:t>
            </a:r>
            <a:r>
              <a:rPr i="1" lang="pt-BR" sz="1300">
                <a:latin typeface="Lato"/>
                <a:ea typeface="Lato"/>
                <a:cs typeface="Lato"/>
                <a:sym typeface="Lato"/>
              </a:rPr>
              <a:t>possibilitou um pouco da experiência do trabalho do profissional de dados,  onde foi possível </a:t>
            </a:r>
            <a:r>
              <a:rPr i="1" lang="pt-BR" sz="1300">
                <a:latin typeface="Lato"/>
                <a:ea typeface="Lato"/>
                <a:cs typeface="Lato"/>
                <a:sym typeface="Lato"/>
              </a:rPr>
              <a:t>relacionar habilidades/conhecimentos </a:t>
            </a:r>
            <a:r>
              <a:rPr i="1" lang="pt-BR" sz="1300">
                <a:latin typeface="Lato"/>
                <a:ea typeface="Lato"/>
                <a:cs typeface="Lato"/>
                <a:sym typeface="Lato"/>
              </a:rPr>
              <a:t>adquiridos, e  um time disposto em ajudar-se mutuamente.”</a:t>
            </a:r>
            <a:endParaRPr i="1" sz="1300">
              <a:latin typeface="Lato"/>
              <a:ea typeface="Lato"/>
              <a:cs typeface="Lato"/>
              <a:sym typeface="Lato"/>
            </a:endParaRPr>
          </a:p>
          <a:p>
            <a:pPr indent="0" lvl="0" marL="0" rtl="0" algn="l">
              <a:lnSpc>
                <a:spcPct val="115000"/>
              </a:lnSpc>
              <a:spcBef>
                <a:spcPts val="0"/>
              </a:spcBef>
              <a:spcAft>
                <a:spcPts val="0"/>
              </a:spcAft>
              <a:buNone/>
            </a:pPr>
            <a:r>
              <a:rPr b="1" lang="pt-BR" sz="1300">
                <a:latin typeface="Lato"/>
                <a:ea typeface="Lato"/>
                <a:cs typeface="Lato"/>
                <a:sym typeface="Lato"/>
              </a:rPr>
              <a:t>(Luís Carlos Almeida)</a:t>
            </a:r>
            <a:endParaRPr b="1" sz="1300">
              <a:latin typeface="Lato"/>
              <a:ea typeface="Lato"/>
              <a:cs typeface="Lato"/>
              <a:sym typeface="Lato"/>
            </a:endParaRPr>
          </a:p>
          <a:p>
            <a:pPr indent="0" lvl="0" marL="0" rtl="0" algn="l">
              <a:lnSpc>
                <a:spcPct val="115000"/>
              </a:lnSpc>
              <a:spcBef>
                <a:spcPts val="0"/>
              </a:spcBef>
              <a:spcAft>
                <a:spcPts val="0"/>
              </a:spcAft>
              <a:buNone/>
            </a:pPr>
            <a:r>
              <a:t/>
            </a:r>
            <a:endParaRPr i="1" sz="1300">
              <a:latin typeface="Lato"/>
              <a:ea typeface="Lato"/>
              <a:cs typeface="Lato"/>
              <a:sym typeface="Lato"/>
            </a:endParaRPr>
          </a:p>
          <a:p>
            <a:pPr indent="0" lvl="0" marL="0" rtl="0" algn="l">
              <a:lnSpc>
                <a:spcPct val="115000"/>
              </a:lnSpc>
              <a:spcBef>
                <a:spcPts val="0"/>
              </a:spcBef>
              <a:spcAft>
                <a:spcPts val="0"/>
              </a:spcAft>
              <a:buNone/>
            </a:pPr>
            <a:r>
              <a:rPr i="1" lang="pt-BR" sz="1300">
                <a:solidFill>
                  <a:schemeClr val="dk2"/>
                </a:solidFill>
                <a:latin typeface="Lato"/>
                <a:ea typeface="Lato"/>
                <a:cs typeface="Lato"/>
                <a:sym typeface="Lato"/>
              </a:rPr>
              <a:t>“O Stack Labs foi um divisor de águas no conhecimento da área de Big Data. Além de envolver a teoria e prática nos estudos, também tivemos o trabalho em equipe, o que proporcionou uma grande troca de conhecimento e melhor gerenciamento das funções e tarefas.”</a:t>
            </a:r>
            <a:endParaRPr i="1" sz="1300">
              <a:solidFill>
                <a:schemeClr val="dk2"/>
              </a:solidFill>
              <a:latin typeface="Lato"/>
              <a:ea typeface="Lato"/>
              <a:cs typeface="Lato"/>
              <a:sym typeface="Lato"/>
            </a:endParaRPr>
          </a:p>
          <a:p>
            <a:pPr indent="0" lvl="0" marL="0" rtl="0" algn="l">
              <a:lnSpc>
                <a:spcPct val="115000"/>
              </a:lnSpc>
              <a:spcBef>
                <a:spcPts val="0"/>
              </a:spcBef>
              <a:spcAft>
                <a:spcPts val="0"/>
              </a:spcAft>
              <a:buClr>
                <a:schemeClr val="dk2"/>
              </a:buClr>
              <a:buSzPts val="1100"/>
              <a:buFont typeface="Arial"/>
              <a:buNone/>
            </a:pPr>
            <a:r>
              <a:rPr b="1" lang="pt-BR" sz="1300">
                <a:solidFill>
                  <a:schemeClr val="dk2"/>
                </a:solidFill>
                <a:latin typeface="Lato"/>
                <a:ea typeface="Lato"/>
                <a:cs typeface="Lato"/>
                <a:sym typeface="Lato"/>
              </a:rPr>
              <a:t>(Anderson Monteiro)</a:t>
            </a:r>
            <a:endParaRPr b="1" sz="1300">
              <a:solidFill>
                <a:schemeClr val="dk2"/>
              </a:solidFill>
              <a:latin typeface="Lato"/>
              <a:ea typeface="Lato"/>
              <a:cs typeface="Lato"/>
              <a:sym typeface="Lato"/>
            </a:endParaRPr>
          </a:p>
          <a:p>
            <a:pPr indent="0" lvl="0" marL="0" rtl="0" algn="l">
              <a:lnSpc>
                <a:spcPct val="115000"/>
              </a:lnSpc>
              <a:spcBef>
                <a:spcPts val="0"/>
              </a:spcBef>
              <a:spcAft>
                <a:spcPts val="0"/>
              </a:spcAft>
              <a:buClr>
                <a:schemeClr val="dk2"/>
              </a:buClr>
              <a:buSzPts val="1100"/>
              <a:buFont typeface="Arial"/>
              <a:buNone/>
            </a:pPr>
            <a:r>
              <a:t/>
            </a:r>
            <a:endParaRPr i="1" sz="1300">
              <a:solidFill>
                <a:schemeClr val="dk2"/>
              </a:solidFill>
              <a:latin typeface="Lato"/>
              <a:ea typeface="Lato"/>
              <a:cs typeface="Lato"/>
              <a:sym typeface="Lato"/>
            </a:endParaRPr>
          </a:p>
          <a:p>
            <a:pPr indent="0" lvl="0" marL="0" rtl="0" algn="l">
              <a:lnSpc>
                <a:spcPct val="115000"/>
              </a:lnSpc>
              <a:spcBef>
                <a:spcPts val="0"/>
              </a:spcBef>
              <a:spcAft>
                <a:spcPts val="0"/>
              </a:spcAft>
              <a:buClr>
                <a:schemeClr val="dk2"/>
              </a:buClr>
              <a:buSzPts val="1100"/>
              <a:buFont typeface="Arial"/>
              <a:buNone/>
            </a:pPr>
            <a:r>
              <a:rPr i="1" lang="pt-BR" sz="1300">
                <a:solidFill>
                  <a:schemeClr val="dk2"/>
                </a:solidFill>
                <a:latin typeface="Lato"/>
                <a:ea typeface="Lato"/>
                <a:cs typeface="Lato"/>
                <a:sym typeface="Lato"/>
              </a:rPr>
              <a:t>“Pra mim, o projeto da Stack Lab é uma oportunidade incrível não só em questão de aprendizado pelo compartilhamento de conhecimento entre a equipe, como também oportunidade de contatos, aprender a realizar um projeto em equipe, sendo designado uma parte para cada. Saí da minha zona de conforto e a correr atrás de informações necessárias para concluir a tarefa, me dando um conhecimento imenso.”</a:t>
            </a:r>
            <a:endParaRPr i="1" sz="1300">
              <a:solidFill>
                <a:schemeClr val="dk2"/>
              </a:solidFill>
              <a:latin typeface="Lato"/>
              <a:ea typeface="Lato"/>
              <a:cs typeface="Lato"/>
              <a:sym typeface="Lato"/>
            </a:endParaRPr>
          </a:p>
          <a:p>
            <a:pPr indent="0" lvl="0" marL="0" rtl="0" algn="l">
              <a:lnSpc>
                <a:spcPct val="115000"/>
              </a:lnSpc>
              <a:spcBef>
                <a:spcPts val="0"/>
              </a:spcBef>
              <a:spcAft>
                <a:spcPts val="0"/>
              </a:spcAft>
              <a:buClr>
                <a:schemeClr val="dk2"/>
              </a:buClr>
              <a:buSzPts val="1100"/>
              <a:buFont typeface="Arial"/>
              <a:buNone/>
            </a:pPr>
            <a:r>
              <a:rPr b="1" lang="pt-BR" sz="1300">
                <a:solidFill>
                  <a:schemeClr val="dk2"/>
                </a:solidFill>
                <a:latin typeface="Lato"/>
                <a:ea typeface="Lato"/>
                <a:cs typeface="Lato"/>
                <a:sym typeface="Lato"/>
              </a:rPr>
              <a:t>(Marcella Oliveira)</a:t>
            </a:r>
            <a:endParaRPr b="1" sz="1700">
              <a:solidFill>
                <a:schemeClr val="dk2"/>
              </a:solidFill>
              <a:latin typeface="Lato"/>
              <a:ea typeface="Lato"/>
              <a:cs typeface="Lato"/>
              <a:sym typeface="La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99" name="Shape 499"/>
        <p:cNvGrpSpPr/>
        <p:nvPr/>
      </p:nvGrpSpPr>
      <p:grpSpPr>
        <a:xfrm>
          <a:off x="0" y="0"/>
          <a:ext cx="0" cy="0"/>
          <a:chOff x="0" y="0"/>
          <a:chExt cx="0" cy="0"/>
        </a:xfrm>
      </p:grpSpPr>
      <p:pic>
        <p:nvPicPr>
          <p:cNvPr id="500" name="Google Shape;500;p71"/>
          <p:cNvPicPr preferRelativeResize="0"/>
          <p:nvPr/>
        </p:nvPicPr>
        <p:blipFill>
          <a:blip r:embed="rId3">
            <a:alphaModFix/>
          </a:blip>
          <a:stretch>
            <a:fillRect/>
          </a:stretch>
        </p:blipFill>
        <p:spPr>
          <a:xfrm>
            <a:off x="2444700" y="162725"/>
            <a:ext cx="4254600" cy="4980776"/>
          </a:xfrm>
          <a:prstGeom prst="rect">
            <a:avLst/>
          </a:prstGeom>
          <a:noFill/>
          <a:ln>
            <a:noFill/>
          </a:ln>
        </p:spPr>
      </p:pic>
      <p:sp>
        <p:nvSpPr>
          <p:cNvPr id="501" name="Google Shape;501;p71"/>
          <p:cNvSpPr txBox="1"/>
          <p:nvPr>
            <p:ph idx="4294967295" type="body"/>
          </p:nvPr>
        </p:nvSpPr>
        <p:spPr>
          <a:xfrm>
            <a:off x="2855550" y="1404925"/>
            <a:ext cx="3572700" cy="346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pt-BR" sz="1200">
                <a:latin typeface="Raleway"/>
                <a:ea typeface="Raleway"/>
                <a:cs typeface="Raleway"/>
                <a:sym typeface="Raleway"/>
              </a:rPr>
              <a:t>Este projeto é o resultado da união de boas ideias com muito estudo e colaboração da comunidade de código aberto do mundo todo.</a:t>
            </a:r>
            <a:endParaRPr sz="1000">
              <a:latin typeface="Raleway"/>
              <a:ea typeface="Raleway"/>
              <a:cs typeface="Raleway"/>
              <a:sym typeface="Raleway"/>
            </a:endParaRPr>
          </a:p>
          <a:p>
            <a:pPr indent="0" lvl="0" marL="0" rtl="0" algn="l">
              <a:lnSpc>
                <a:spcPct val="135000"/>
              </a:lnSpc>
              <a:spcBef>
                <a:spcPts val="1200"/>
              </a:spcBef>
              <a:spcAft>
                <a:spcPts val="0"/>
              </a:spcAft>
              <a:buNone/>
            </a:pPr>
            <a:r>
              <a:rPr lang="pt-BR" sz="1200">
                <a:latin typeface="Raleway"/>
                <a:ea typeface="Raleway"/>
                <a:cs typeface="Raleway"/>
                <a:sym typeface="Raleway"/>
              </a:rPr>
              <a:t>Acesse essa apresentação online:</a:t>
            </a:r>
            <a:br>
              <a:rPr lang="pt-BR" sz="1200">
                <a:latin typeface="Raleway"/>
                <a:ea typeface="Raleway"/>
                <a:cs typeface="Raleway"/>
                <a:sym typeface="Raleway"/>
              </a:rPr>
            </a:br>
            <a:r>
              <a:rPr lang="pt-BR" sz="800">
                <a:latin typeface="Raleway"/>
                <a:ea typeface="Raleway"/>
                <a:cs typeface="Raleway"/>
                <a:sym typeface="Raleway"/>
              </a:rPr>
              <a:t>	              </a:t>
            </a:r>
            <a:br>
              <a:rPr b="1" lang="pt-BR" sz="1400">
                <a:solidFill>
                  <a:schemeClr val="dk1"/>
                </a:solidFill>
                <a:latin typeface="Raleway"/>
                <a:ea typeface="Raleway"/>
                <a:cs typeface="Raleway"/>
                <a:sym typeface="Raleway"/>
              </a:rPr>
            </a:br>
            <a:r>
              <a:rPr b="1" lang="pt-BR" sz="1400">
                <a:solidFill>
                  <a:schemeClr val="dk1"/>
                </a:solidFill>
                <a:latin typeface="Raleway"/>
                <a:ea typeface="Raleway"/>
                <a:cs typeface="Raleway"/>
                <a:sym typeface="Raleway"/>
              </a:rPr>
              <a:t>          </a:t>
            </a:r>
            <a:r>
              <a:rPr b="1" lang="pt-BR" sz="1400" u="sng">
                <a:solidFill>
                  <a:schemeClr val="hlink"/>
                </a:solidFill>
                <a:latin typeface="Raleway"/>
                <a:ea typeface="Raleway"/>
                <a:cs typeface="Raleway"/>
                <a:sym typeface="Raleway"/>
              </a:rPr>
              <a:t>https://cutt.ly/pandas-olist</a:t>
            </a:r>
            <a:endParaRPr b="1" sz="1400" u="sng">
              <a:solidFill>
                <a:schemeClr val="hlink"/>
              </a:solidFill>
              <a:latin typeface="Raleway"/>
              <a:ea typeface="Raleway"/>
              <a:cs typeface="Raleway"/>
              <a:sym typeface="Raleway"/>
            </a:endParaRPr>
          </a:p>
          <a:p>
            <a:pPr indent="0" lvl="0" marL="0" rtl="0" algn="l">
              <a:lnSpc>
                <a:spcPct val="135000"/>
              </a:lnSpc>
              <a:spcBef>
                <a:spcPts val="1200"/>
              </a:spcBef>
              <a:spcAft>
                <a:spcPts val="0"/>
              </a:spcAft>
              <a:buNone/>
            </a:pPr>
            <a:r>
              <a:t/>
            </a:r>
            <a:endParaRPr b="1" sz="1400" u="sng">
              <a:solidFill>
                <a:schemeClr val="hlink"/>
              </a:solidFill>
              <a:latin typeface="Raleway"/>
              <a:ea typeface="Raleway"/>
              <a:cs typeface="Raleway"/>
              <a:sym typeface="Raleway"/>
            </a:endParaRPr>
          </a:p>
          <a:p>
            <a:pPr indent="0" lvl="0" marL="0" rtl="0" algn="l">
              <a:spcBef>
                <a:spcPts val="1200"/>
              </a:spcBef>
              <a:spcAft>
                <a:spcPts val="0"/>
              </a:spcAft>
              <a:buNone/>
            </a:pPr>
            <a:r>
              <a:t/>
            </a:r>
            <a:endParaRPr b="1" sz="1400">
              <a:solidFill>
                <a:schemeClr val="dk1"/>
              </a:solidFill>
              <a:latin typeface="Raleway"/>
              <a:ea typeface="Raleway"/>
              <a:cs typeface="Raleway"/>
              <a:sym typeface="Raleway"/>
            </a:endParaRPr>
          </a:p>
          <a:p>
            <a:pPr indent="0" lvl="0" marL="0" rtl="0" algn="l">
              <a:spcBef>
                <a:spcPts val="1200"/>
              </a:spcBef>
              <a:spcAft>
                <a:spcPts val="1200"/>
              </a:spcAft>
              <a:buNone/>
            </a:pPr>
            <a:r>
              <a:t/>
            </a:r>
            <a:endParaRPr b="1" sz="1400">
              <a:solidFill>
                <a:schemeClr val="dk1"/>
              </a:solidFill>
              <a:latin typeface="Raleway"/>
              <a:ea typeface="Raleway"/>
              <a:cs typeface="Raleway"/>
              <a:sym typeface="Raleway"/>
            </a:endParaRPr>
          </a:p>
        </p:txBody>
      </p:sp>
      <p:pic>
        <p:nvPicPr>
          <p:cNvPr descr="Pedaço de fita adesiva prendendo uma nota ao slid" id="502" name="Google Shape;502;p71"/>
          <p:cNvPicPr preferRelativeResize="0"/>
          <p:nvPr/>
        </p:nvPicPr>
        <p:blipFill rotWithShape="1">
          <a:blip r:embed="rId4">
            <a:alphaModFix/>
          </a:blip>
          <a:srcRect b="10011" l="9244" r="2118" t="5926"/>
          <a:stretch/>
        </p:blipFill>
        <p:spPr>
          <a:xfrm rot="154828">
            <a:off x="3536000" y="98547"/>
            <a:ext cx="2072000" cy="736050"/>
          </a:xfrm>
          <a:prstGeom prst="rect">
            <a:avLst/>
          </a:prstGeom>
          <a:noFill/>
          <a:ln>
            <a:noFill/>
          </a:ln>
        </p:spPr>
      </p:pic>
      <p:sp>
        <p:nvSpPr>
          <p:cNvPr id="503" name="Google Shape;503;p71"/>
          <p:cNvSpPr txBox="1"/>
          <p:nvPr/>
        </p:nvSpPr>
        <p:spPr>
          <a:xfrm>
            <a:off x="2855550" y="678279"/>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pt-BR" sz="3000">
                <a:solidFill>
                  <a:schemeClr val="accent5"/>
                </a:solidFill>
                <a:latin typeface="Raleway"/>
                <a:ea typeface="Raleway"/>
                <a:cs typeface="Raleway"/>
                <a:sym typeface="Raleway"/>
              </a:rPr>
              <a:t>Obrigado!</a:t>
            </a:r>
            <a:endParaRPr b="1" sz="3000">
              <a:solidFill>
                <a:schemeClr val="accent5"/>
              </a:solidFill>
              <a:latin typeface="Raleway"/>
              <a:ea typeface="Raleway"/>
              <a:cs typeface="Raleway"/>
              <a:sym typeface="Raleway"/>
            </a:endParaRPr>
          </a:p>
        </p:txBody>
      </p:sp>
      <p:pic>
        <p:nvPicPr>
          <p:cNvPr id="504" name="Google Shape;504;p71"/>
          <p:cNvPicPr preferRelativeResize="0"/>
          <p:nvPr/>
        </p:nvPicPr>
        <p:blipFill rotWithShape="1">
          <a:blip r:embed="rId5">
            <a:alphaModFix/>
          </a:blip>
          <a:srcRect b="0" l="0" r="0" t="0"/>
          <a:stretch/>
        </p:blipFill>
        <p:spPr>
          <a:xfrm>
            <a:off x="2884800" y="3288125"/>
            <a:ext cx="1521975" cy="1521949"/>
          </a:xfrm>
          <a:prstGeom prst="rect">
            <a:avLst/>
          </a:prstGeom>
          <a:noFill/>
          <a:ln>
            <a:noFill/>
          </a:ln>
        </p:spPr>
      </p:pic>
      <p:sp>
        <p:nvSpPr>
          <p:cNvPr id="505" name="Google Shape;505;p71"/>
          <p:cNvSpPr txBox="1"/>
          <p:nvPr/>
        </p:nvSpPr>
        <p:spPr>
          <a:xfrm>
            <a:off x="4482975" y="3180300"/>
            <a:ext cx="2052000" cy="1723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pt-BR" sz="1000"/>
              <a:t>Quer bater um papo sobre</a:t>
            </a:r>
            <a:br>
              <a:rPr b="1" lang="pt-BR" sz="1000"/>
            </a:br>
            <a:r>
              <a:rPr b="1" lang="pt-BR" sz="1000"/>
              <a:t>como este projeto foi feito?</a:t>
            </a:r>
            <a:endParaRPr b="1" sz="1000"/>
          </a:p>
          <a:p>
            <a:pPr indent="0" lvl="0" marL="0" rtl="0" algn="l">
              <a:lnSpc>
                <a:spcPct val="200000"/>
              </a:lnSpc>
              <a:spcBef>
                <a:spcPts val="1200"/>
              </a:spcBef>
              <a:spcAft>
                <a:spcPts val="1200"/>
              </a:spcAft>
              <a:buClr>
                <a:schemeClr val="dk2"/>
              </a:buClr>
              <a:buSzPts val="1100"/>
              <a:buFont typeface="Arial"/>
              <a:buNone/>
            </a:pPr>
            <a:r>
              <a:rPr b="1" lang="pt-BR" sz="1000" u="sng">
                <a:solidFill>
                  <a:schemeClr val="hlink"/>
                </a:solidFill>
                <a:latin typeface="Raleway"/>
                <a:ea typeface="Raleway"/>
                <a:cs typeface="Raleway"/>
                <a:sym typeface="Raleway"/>
                <a:hlinkClick r:id="rId6"/>
              </a:rPr>
              <a:t>giuferreira@gmail.com</a:t>
            </a:r>
            <a:br>
              <a:rPr lang="pt-BR">
                <a:latin typeface="Lato"/>
                <a:ea typeface="Lato"/>
                <a:cs typeface="Lato"/>
                <a:sym typeface="Lato"/>
              </a:rPr>
            </a:br>
            <a:r>
              <a:rPr b="1" lang="pt-BR" sz="1000" u="sng">
                <a:solidFill>
                  <a:schemeClr val="hlink"/>
                </a:solidFill>
                <a:latin typeface="Raleway"/>
                <a:ea typeface="Raleway"/>
                <a:cs typeface="Raleway"/>
                <a:sym typeface="Raleway"/>
                <a:hlinkClick r:id="rId7"/>
              </a:rPr>
              <a:t>andersonssodre@gmail.com</a:t>
            </a:r>
            <a:br>
              <a:rPr lang="pt-BR">
                <a:latin typeface="Lato"/>
                <a:ea typeface="Lato"/>
                <a:cs typeface="Lato"/>
                <a:sym typeface="Lato"/>
              </a:rPr>
            </a:br>
            <a:r>
              <a:rPr b="1" lang="pt-BR" sz="1000" u="sng">
                <a:solidFill>
                  <a:schemeClr val="hlink"/>
                </a:solidFill>
                <a:latin typeface="Raleway"/>
                <a:ea typeface="Raleway"/>
                <a:cs typeface="Raleway"/>
                <a:sym typeface="Raleway"/>
                <a:hlinkClick r:id="rId8"/>
              </a:rPr>
              <a:t>oliveiracella47@gmail.com</a:t>
            </a:r>
            <a:br>
              <a:rPr lang="pt-BR">
                <a:latin typeface="Lato"/>
                <a:ea typeface="Lato"/>
                <a:cs typeface="Lato"/>
                <a:sym typeface="Lato"/>
              </a:rPr>
            </a:br>
            <a:r>
              <a:rPr b="1" lang="pt-BR" sz="1000" u="sng">
                <a:solidFill>
                  <a:schemeClr val="hlink"/>
                </a:solidFill>
                <a:latin typeface="Raleway"/>
                <a:ea typeface="Raleway"/>
                <a:cs typeface="Raleway"/>
                <a:sym typeface="Raleway"/>
                <a:hlinkClick r:id="rId9"/>
              </a:rPr>
              <a:t>luiscals.ds@gmail.com</a:t>
            </a:r>
            <a:endParaRPr>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8" name="Shape 148"/>
        <p:cNvGrpSpPr/>
        <p:nvPr/>
      </p:nvGrpSpPr>
      <p:grpSpPr>
        <a:xfrm>
          <a:off x="0" y="0"/>
          <a:ext cx="0" cy="0"/>
          <a:chOff x="0" y="0"/>
          <a:chExt cx="0" cy="0"/>
        </a:xfrm>
      </p:grpSpPr>
      <p:pic>
        <p:nvPicPr>
          <p:cNvPr id="149" name="Google Shape;149;p29"/>
          <p:cNvPicPr preferRelativeResize="0"/>
          <p:nvPr/>
        </p:nvPicPr>
        <p:blipFill rotWithShape="1">
          <a:blip r:embed="rId3">
            <a:alphaModFix/>
          </a:blip>
          <a:srcRect b="0" l="3262" r="3262" t="0"/>
          <a:stretch/>
        </p:blipFill>
        <p:spPr>
          <a:xfrm>
            <a:off x="-1" y="0"/>
            <a:ext cx="4567199" cy="5143499"/>
          </a:xfrm>
          <a:prstGeom prst="rect">
            <a:avLst/>
          </a:prstGeom>
          <a:noFill/>
          <a:ln>
            <a:noFill/>
          </a:ln>
          <a:effectLst>
            <a:outerShdw blurRad="57150" rotWithShape="0" algn="bl" dir="5400000" dist="19050">
              <a:srgbClr val="000000">
                <a:alpha val="40000"/>
              </a:srgbClr>
            </a:outerShdw>
          </a:effectLst>
        </p:spPr>
      </p:pic>
      <p:sp>
        <p:nvSpPr>
          <p:cNvPr id="150" name="Google Shape;150;p29"/>
          <p:cNvSpPr txBox="1"/>
          <p:nvPr>
            <p:ph idx="1" type="body"/>
          </p:nvPr>
        </p:nvSpPr>
        <p:spPr>
          <a:xfrm>
            <a:off x="4699725" y="76200"/>
            <a:ext cx="4210200" cy="4899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pt-BR" sz="3000">
                <a:solidFill>
                  <a:schemeClr val="lt1"/>
                </a:solidFill>
              </a:rPr>
              <a:t>H</a:t>
            </a:r>
            <a:r>
              <a:rPr b="1" lang="pt-BR" sz="3000">
                <a:solidFill>
                  <a:schemeClr val="lt1"/>
                </a:solidFill>
              </a:rPr>
              <a:t>istórico</a:t>
            </a:r>
            <a:endParaRPr sz="3000">
              <a:solidFill>
                <a:schemeClr val="lt1"/>
              </a:solidFill>
            </a:endParaRPr>
          </a:p>
          <a:p>
            <a:pPr indent="0" lvl="0" marL="0" rtl="0" algn="l">
              <a:spcBef>
                <a:spcPts val="1600"/>
              </a:spcBef>
              <a:spcAft>
                <a:spcPts val="0"/>
              </a:spcAft>
              <a:buNone/>
            </a:pPr>
            <a:r>
              <a:rPr lang="pt-BR" sz="1800">
                <a:solidFill>
                  <a:srgbClr val="000000"/>
                </a:solidFill>
              </a:rPr>
              <a:t>Gerar e armazenar dados era o nosso objetivo, mas </a:t>
            </a:r>
            <a:r>
              <a:rPr b="1" lang="pt-BR" sz="1800">
                <a:solidFill>
                  <a:schemeClr val="lt1"/>
                </a:solidFill>
              </a:rPr>
              <a:t>não o fim</a:t>
            </a:r>
            <a:r>
              <a:rPr lang="pt-BR" sz="1800">
                <a:solidFill>
                  <a:srgbClr val="000000"/>
                </a:solidFill>
              </a:rPr>
              <a:t>. </a:t>
            </a:r>
            <a:endParaRPr sz="1800">
              <a:solidFill>
                <a:srgbClr val="000000"/>
              </a:solidFill>
            </a:endParaRPr>
          </a:p>
          <a:p>
            <a:pPr indent="0" lvl="0" marL="0" rtl="0" algn="l">
              <a:spcBef>
                <a:spcPts val="1600"/>
              </a:spcBef>
              <a:spcAft>
                <a:spcPts val="0"/>
              </a:spcAft>
              <a:buNone/>
            </a:pPr>
            <a:r>
              <a:rPr lang="pt-BR" sz="1800">
                <a:solidFill>
                  <a:srgbClr val="000000"/>
                </a:solidFill>
              </a:rPr>
              <a:t>Pouco se discutiu, naquela época, sobre como realmente extrair conhecimento daquele </a:t>
            </a:r>
            <a:r>
              <a:rPr b="1" lang="pt-BR" sz="1800">
                <a:solidFill>
                  <a:schemeClr val="lt1"/>
                </a:solidFill>
              </a:rPr>
              <a:t>volume monstruoso</a:t>
            </a:r>
            <a:r>
              <a:rPr lang="pt-BR" sz="1800">
                <a:solidFill>
                  <a:srgbClr val="000000"/>
                </a:solidFill>
              </a:rPr>
              <a:t> de dados que estava para se formar. </a:t>
            </a:r>
            <a:endParaRPr sz="1800">
              <a:solidFill>
                <a:srgbClr val="000000"/>
              </a:solidFill>
            </a:endParaRPr>
          </a:p>
          <a:p>
            <a:pPr indent="0" lvl="0" marL="0" rtl="0" algn="l">
              <a:spcBef>
                <a:spcPts val="1600"/>
              </a:spcBef>
              <a:spcAft>
                <a:spcPts val="1600"/>
              </a:spcAft>
              <a:buNone/>
            </a:pPr>
            <a:r>
              <a:rPr lang="pt-BR" sz="1800">
                <a:solidFill>
                  <a:srgbClr val="000000"/>
                </a:solidFill>
              </a:rPr>
              <a:t>Agora devemos focar na geração de </a:t>
            </a:r>
            <a:r>
              <a:rPr b="1" lang="pt-BR" sz="1800">
                <a:solidFill>
                  <a:schemeClr val="lt1"/>
                </a:solidFill>
              </a:rPr>
              <a:t>conhecimento</a:t>
            </a:r>
            <a:r>
              <a:rPr lang="pt-BR" sz="1800">
                <a:solidFill>
                  <a:srgbClr val="000000"/>
                </a:solidFill>
              </a:rPr>
              <a:t>, através da análise mais profunda dos dados.</a:t>
            </a:r>
            <a:endParaRPr sz="180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0"/>
          <p:cNvSpPr txBox="1"/>
          <p:nvPr>
            <p:ph type="title"/>
          </p:nvPr>
        </p:nvSpPr>
        <p:spPr>
          <a:xfrm>
            <a:off x="158025" y="1204800"/>
            <a:ext cx="4330800" cy="270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0" lang="pt-BR" sz="2400">
                <a:solidFill>
                  <a:schemeClr val="dk2"/>
                </a:solidFill>
              </a:rPr>
              <a:t>“O Business Intelligence (BI)</a:t>
            </a:r>
            <a:br>
              <a:rPr b="0" lang="pt-BR" sz="2400">
                <a:solidFill>
                  <a:schemeClr val="dk2"/>
                </a:solidFill>
              </a:rPr>
            </a:br>
            <a:r>
              <a:rPr b="0" lang="pt-BR" sz="2400">
                <a:solidFill>
                  <a:schemeClr val="dk2"/>
                </a:solidFill>
              </a:rPr>
              <a:t>é o processo de transformar </a:t>
            </a:r>
            <a:r>
              <a:rPr lang="pt-BR" sz="2400">
                <a:solidFill>
                  <a:schemeClr val="dk2"/>
                </a:solidFill>
              </a:rPr>
              <a:t>dados </a:t>
            </a:r>
            <a:r>
              <a:rPr b="0" lang="pt-BR" sz="2400">
                <a:solidFill>
                  <a:schemeClr val="dk2"/>
                </a:solidFill>
              </a:rPr>
              <a:t>em </a:t>
            </a:r>
            <a:r>
              <a:rPr lang="pt-BR" sz="2400">
                <a:solidFill>
                  <a:schemeClr val="dk2"/>
                </a:solidFill>
              </a:rPr>
              <a:t>informação </a:t>
            </a:r>
            <a:r>
              <a:rPr b="0" lang="pt-BR" sz="2400">
                <a:solidFill>
                  <a:schemeClr val="dk2"/>
                </a:solidFill>
              </a:rPr>
              <a:t>e, através da descoberta,</a:t>
            </a:r>
            <a:r>
              <a:rPr b="0" lang="pt-BR" sz="2400">
                <a:solidFill>
                  <a:schemeClr val="dk2"/>
                </a:solidFill>
              </a:rPr>
              <a:t> </a:t>
            </a:r>
            <a:r>
              <a:rPr b="0" lang="pt-BR" sz="2400">
                <a:solidFill>
                  <a:schemeClr val="dk2"/>
                </a:solidFill>
              </a:rPr>
              <a:t>transformar a </a:t>
            </a:r>
            <a:r>
              <a:rPr lang="pt-BR" sz="2400">
                <a:solidFill>
                  <a:schemeClr val="dk2"/>
                </a:solidFill>
              </a:rPr>
              <a:t>informação</a:t>
            </a:r>
            <a:endParaRPr sz="2400">
              <a:solidFill>
                <a:schemeClr val="dk2"/>
              </a:solidFill>
            </a:endParaRPr>
          </a:p>
          <a:p>
            <a:pPr indent="0" lvl="0" marL="0" rtl="0" algn="l">
              <a:spcBef>
                <a:spcPts val="0"/>
              </a:spcBef>
              <a:spcAft>
                <a:spcPts val="0"/>
              </a:spcAft>
              <a:buNone/>
            </a:pPr>
            <a:r>
              <a:rPr b="0" lang="pt-BR" sz="2400">
                <a:solidFill>
                  <a:schemeClr val="dk2"/>
                </a:solidFill>
              </a:rPr>
              <a:t>em </a:t>
            </a:r>
            <a:r>
              <a:rPr lang="pt-BR" sz="2400">
                <a:solidFill>
                  <a:schemeClr val="dk2"/>
                </a:solidFill>
              </a:rPr>
              <a:t>conhecimento</a:t>
            </a:r>
            <a:r>
              <a:rPr b="0" lang="pt-BR" sz="2400">
                <a:solidFill>
                  <a:schemeClr val="dk2"/>
                </a:solidFill>
              </a:rPr>
              <a:t>”</a:t>
            </a:r>
            <a:endParaRPr b="0" sz="2400">
              <a:solidFill>
                <a:schemeClr val="dk2"/>
              </a:solidFill>
            </a:endParaRPr>
          </a:p>
          <a:p>
            <a:pPr indent="0" lvl="0" marL="0" rtl="0" algn="l">
              <a:spcBef>
                <a:spcPts val="0"/>
              </a:spcBef>
              <a:spcAft>
                <a:spcPts val="0"/>
              </a:spcAft>
              <a:buNone/>
            </a:pPr>
            <a:r>
              <a:rPr b="0" lang="pt-BR" sz="2000">
                <a:solidFill>
                  <a:schemeClr val="dk2"/>
                </a:solidFill>
              </a:rPr>
              <a:t>(Gartner Group)</a:t>
            </a:r>
            <a:endParaRPr b="0" sz="2000">
              <a:solidFill>
                <a:schemeClr val="dk2"/>
              </a:solidFill>
            </a:endParaRPr>
          </a:p>
        </p:txBody>
      </p:sp>
      <p:pic>
        <p:nvPicPr>
          <p:cNvPr id="156" name="Google Shape;156;p30"/>
          <p:cNvPicPr preferRelativeResize="0"/>
          <p:nvPr/>
        </p:nvPicPr>
        <p:blipFill rotWithShape="1">
          <a:blip r:embed="rId3">
            <a:alphaModFix/>
          </a:blip>
          <a:srcRect b="0" l="0" r="39660" t="0"/>
          <a:stretch/>
        </p:blipFill>
        <p:spPr>
          <a:xfrm>
            <a:off x="4488725" y="0"/>
            <a:ext cx="4655273" cy="5143501"/>
          </a:xfrm>
          <a:prstGeom prst="rect">
            <a:avLst/>
          </a:prstGeom>
          <a:noFill/>
          <a:ln>
            <a:noFill/>
          </a:ln>
        </p:spPr>
      </p:pic>
      <p:pic>
        <p:nvPicPr>
          <p:cNvPr id="157" name="Google Shape;157;p30"/>
          <p:cNvPicPr preferRelativeResize="0"/>
          <p:nvPr/>
        </p:nvPicPr>
        <p:blipFill>
          <a:blip r:embed="rId4">
            <a:alphaModFix/>
          </a:blip>
          <a:stretch>
            <a:fillRect/>
          </a:stretch>
        </p:blipFill>
        <p:spPr>
          <a:xfrm>
            <a:off x="4488725" y="0"/>
            <a:ext cx="4655275" cy="5143500"/>
          </a:xfrm>
          <a:prstGeom prst="rect">
            <a:avLst/>
          </a:prstGeom>
          <a:noFill/>
          <a:ln>
            <a:noFill/>
          </a:ln>
        </p:spPr>
      </p:pic>
      <p:sp>
        <p:nvSpPr>
          <p:cNvPr id="158" name="Google Shape;158;p30"/>
          <p:cNvSpPr txBox="1"/>
          <p:nvPr>
            <p:ph type="title"/>
          </p:nvPr>
        </p:nvSpPr>
        <p:spPr>
          <a:xfrm>
            <a:off x="206496" y="436800"/>
            <a:ext cx="39027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sz="3200"/>
              <a:t>Análise de Dados</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31"/>
          <p:cNvPicPr preferRelativeResize="0"/>
          <p:nvPr/>
        </p:nvPicPr>
        <p:blipFill>
          <a:blip r:embed="rId3">
            <a:alphaModFix/>
          </a:blip>
          <a:stretch>
            <a:fillRect/>
          </a:stretch>
        </p:blipFill>
        <p:spPr>
          <a:xfrm>
            <a:off x="1913225" y="699970"/>
            <a:ext cx="5317550" cy="4444199"/>
          </a:xfrm>
          <a:prstGeom prst="rect">
            <a:avLst/>
          </a:prstGeom>
          <a:noFill/>
          <a:ln>
            <a:noFill/>
          </a:ln>
        </p:spPr>
      </p:pic>
      <p:sp>
        <p:nvSpPr>
          <p:cNvPr id="164" name="Google Shape;164;p31"/>
          <p:cNvSpPr/>
          <p:nvPr/>
        </p:nvSpPr>
        <p:spPr>
          <a:xfrm>
            <a:off x="347250" y="275675"/>
            <a:ext cx="270600" cy="37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1"/>
          <p:cNvSpPr txBox="1"/>
          <p:nvPr>
            <p:ph type="title"/>
          </p:nvPr>
        </p:nvSpPr>
        <p:spPr>
          <a:xfrm>
            <a:off x="63450" y="0"/>
            <a:ext cx="71883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sz="2900">
                <a:solidFill>
                  <a:schemeClr val="dk1"/>
                </a:solidFill>
              </a:rPr>
              <a:t>Por que é importante analisar a olist?</a:t>
            </a:r>
            <a:endParaRPr sz="1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2"/>
          <p:cNvSpPr txBox="1"/>
          <p:nvPr>
            <p:ph idx="1" type="subTitle"/>
          </p:nvPr>
        </p:nvSpPr>
        <p:spPr>
          <a:xfrm>
            <a:off x="262650" y="120628"/>
            <a:ext cx="8520600" cy="431100"/>
          </a:xfrm>
          <a:prstGeom prst="rect">
            <a:avLst/>
          </a:prstGeom>
          <a:solidFill>
            <a:schemeClr val="dk1"/>
          </a:solidFill>
        </p:spPr>
        <p:txBody>
          <a:bodyPr anchorCtr="0" anchor="b" bIns="91425" lIns="91425" spcFirstLastPara="1" rIns="91425" wrap="square" tIns="91425">
            <a:noAutofit/>
          </a:bodyPr>
          <a:lstStyle/>
          <a:p>
            <a:pPr indent="0" lvl="0" marL="0" rtl="0" algn="l">
              <a:spcBef>
                <a:spcPts val="0"/>
              </a:spcBef>
              <a:spcAft>
                <a:spcPts val="0"/>
              </a:spcAft>
              <a:buNone/>
            </a:pPr>
            <a:r>
              <a:rPr b="1" lang="pt-BR" sz="2600"/>
              <a:t>Esquema de funcionamento da olist</a:t>
            </a:r>
            <a:endParaRPr b="1" sz="2600"/>
          </a:p>
        </p:txBody>
      </p:sp>
      <p:pic>
        <p:nvPicPr>
          <p:cNvPr id="171" name="Google Shape;171;p32"/>
          <p:cNvPicPr preferRelativeResize="0"/>
          <p:nvPr/>
        </p:nvPicPr>
        <p:blipFill>
          <a:blip r:embed="rId3">
            <a:alphaModFix/>
          </a:blip>
          <a:stretch>
            <a:fillRect/>
          </a:stretch>
        </p:blipFill>
        <p:spPr>
          <a:xfrm>
            <a:off x="414925" y="627925"/>
            <a:ext cx="8290950" cy="4286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 name="Shape 175"/>
        <p:cNvGrpSpPr/>
        <p:nvPr/>
      </p:nvGrpSpPr>
      <p:grpSpPr>
        <a:xfrm>
          <a:off x="0" y="0"/>
          <a:ext cx="0" cy="0"/>
          <a:chOff x="0" y="0"/>
          <a:chExt cx="0" cy="0"/>
        </a:xfrm>
      </p:grpSpPr>
      <p:sp>
        <p:nvSpPr>
          <p:cNvPr id="176" name="Google Shape;176;p33"/>
          <p:cNvSpPr txBox="1"/>
          <p:nvPr>
            <p:ph idx="1" type="subTitle"/>
          </p:nvPr>
        </p:nvSpPr>
        <p:spPr>
          <a:xfrm>
            <a:off x="180725" y="176700"/>
            <a:ext cx="4395600" cy="45279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b="1" sz="3000">
              <a:solidFill>
                <a:schemeClr val="dk1"/>
              </a:solidFill>
            </a:endParaRPr>
          </a:p>
          <a:p>
            <a:pPr indent="0" lvl="0" marL="0" rtl="0" algn="l">
              <a:lnSpc>
                <a:spcPct val="115000"/>
              </a:lnSpc>
              <a:spcBef>
                <a:spcPts val="1600"/>
              </a:spcBef>
              <a:spcAft>
                <a:spcPts val="0"/>
              </a:spcAft>
              <a:buNone/>
            </a:pPr>
            <a:r>
              <a:rPr b="1" lang="pt-BR" sz="3000">
                <a:solidFill>
                  <a:schemeClr val="dk1"/>
                </a:solidFill>
              </a:rPr>
              <a:t>Metodologia</a:t>
            </a:r>
            <a:endParaRPr b="1" sz="3000">
              <a:solidFill>
                <a:schemeClr val="dk1"/>
              </a:solidFill>
            </a:endParaRPr>
          </a:p>
          <a:p>
            <a:pPr indent="0" lvl="0" marL="0" rtl="0" algn="l">
              <a:lnSpc>
                <a:spcPct val="115000"/>
              </a:lnSpc>
              <a:spcBef>
                <a:spcPts val="1600"/>
              </a:spcBef>
              <a:spcAft>
                <a:spcPts val="0"/>
              </a:spcAft>
              <a:buNone/>
            </a:pPr>
            <a:r>
              <a:rPr lang="pt-BR" sz="1800"/>
              <a:t>Ciclo de desenvolvimento: </a:t>
            </a:r>
            <a:endParaRPr sz="1800"/>
          </a:p>
          <a:p>
            <a:pPr indent="-342900" lvl="0" marL="457200" rtl="0" algn="l">
              <a:lnSpc>
                <a:spcPct val="150000"/>
              </a:lnSpc>
              <a:spcBef>
                <a:spcPts val="1600"/>
              </a:spcBef>
              <a:spcAft>
                <a:spcPts val="0"/>
              </a:spcAft>
              <a:buSzPts val="1800"/>
              <a:buAutoNum type="arabicPeriod"/>
            </a:pPr>
            <a:r>
              <a:rPr lang="pt-BR" sz="1800"/>
              <a:t>Concepção do projeto</a:t>
            </a:r>
            <a:endParaRPr sz="1800"/>
          </a:p>
          <a:p>
            <a:pPr indent="-342900" lvl="0" marL="457200" rtl="0" algn="l">
              <a:lnSpc>
                <a:spcPct val="115000"/>
              </a:lnSpc>
              <a:spcBef>
                <a:spcPts val="0"/>
              </a:spcBef>
              <a:spcAft>
                <a:spcPts val="0"/>
              </a:spcAft>
              <a:buSzPts val="1800"/>
              <a:buAutoNum type="arabicPeriod"/>
            </a:pPr>
            <a:r>
              <a:rPr lang="pt-BR" sz="1800"/>
              <a:t>Desenvolvimento das estratégias</a:t>
            </a:r>
            <a:br>
              <a:rPr lang="pt-BR" sz="1800"/>
            </a:br>
            <a:r>
              <a:rPr lang="pt-BR" sz="1800"/>
              <a:t>de extração de dados e automação</a:t>
            </a:r>
            <a:br>
              <a:rPr lang="pt-BR" sz="500"/>
            </a:br>
            <a:endParaRPr sz="500"/>
          </a:p>
          <a:p>
            <a:pPr indent="-342900" lvl="0" marL="457200" rtl="0" algn="l">
              <a:lnSpc>
                <a:spcPct val="150000"/>
              </a:lnSpc>
              <a:spcBef>
                <a:spcPts val="0"/>
              </a:spcBef>
              <a:spcAft>
                <a:spcPts val="0"/>
              </a:spcAft>
              <a:buSzPts val="1800"/>
              <a:buAutoNum type="arabicPeriod"/>
            </a:pPr>
            <a:r>
              <a:rPr lang="pt-BR" sz="1800"/>
              <a:t>Criação dos Datalakes na Nuvem</a:t>
            </a:r>
            <a:endParaRPr sz="1800"/>
          </a:p>
          <a:p>
            <a:pPr indent="-342900" lvl="0" marL="457200" rtl="0" algn="l">
              <a:lnSpc>
                <a:spcPct val="115000"/>
              </a:lnSpc>
              <a:spcBef>
                <a:spcPts val="0"/>
              </a:spcBef>
              <a:spcAft>
                <a:spcPts val="0"/>
              </a:spcAft>
              <a:buSzPts val="1800"/>
              <a:buAutoNum type="arabicPeriod"/>
            </a:pPr>
            <a:r>
              <a:rPr lang="pt-BR" sz="1800"/>
              <a:t>Integração com as ferramentas de visualização</a:t>
            </a:r>
            <a:br>
              <a:rPr lang="pt-BR" sz="400"/>
            </a:br>
            <a:endParaRPr sz="400"/>
          </a:p>
          <a:p>
            <a:pPr indent="-342900" lvl="0" marL="457200" rtl="0" algn="l">
              <a:lnSpc>
                <a:spcPct val="115000"/>
              </a:lnSpc>
              <a:spcBef>
                <a:spcPts val="0"/>
              </a:spcBef>
              <a:spcAft>
                <a:spcPts val="0"/>
              </a:spcAft>
              <a:buSzPts val="1800"/>
              <a:buAutoNum type="arabicPeriod"/>
            </a:pPr>
            <a:r>
              <a:rPr lang="pt-BR" sz="1800"/>
              <a:t>Apresentação dos Resultados</a:t>
            </a:r>
            <a:endParaRPr sz="1800"/>
          </a:p>
          <a:p>
            <a:pPr indent="0" lvl="0" marL="0" rtl="0" algn="l">
              <a:lnSpc>
                <a:spcPct val="115000"/>
              </a:lnSpc>
              <a:spcBef>
                <a:spcPts val="1600"/>
              </a:spcBef>
              <a:spcAft>
                <a:spcPts val="0"/>
              </a:spcAft>
              <a:buNone/>
            </a:pPr>
            <a:r>
              <a:t/>
            </a:r>
            <a:endParaRPr sz="1800"/>
          </a:p>
          <a:p>
            <a:pPr indent="0" lvl="0" marL="0" marR="0" rtl="0" algn="l">
              <a:lnSpc>
                <a:spcPct val="115000"/>
              </a:lnSpc>
              <a:spcBef>
                <a:spcPts val="1600"/>
              </a:spcBef>
              <a:spcAft>
                <a:spcPts val="1600"/>
              </a:spcAft>
              <a:buNone/>
            </a:pPr>
            <a:r>
              <a:t/>
            </a:r>
            <a:endParaRPr sz="1800"/>
          </a:p>
        </p:txBody>
      </p:sp>
      <p:pic>
        <p:nvPicPr>
          <p:cNvPr id="177" name="Google Shape;177;p33"/>
          <p:cNvPicPr preferRelativeResize="0"/>
          <p:nvPr/>
        </p:nvPicPr>
        <p:blipFill rotWithShape="1">
          <a:blip r:embed="rId3">
            <a:alphaModFix/>
          </a:blip>
          <a:srcRect b="7587" l="15049" r="15049" t="0"/>
          <a:stretch/>
        </p:blipFill>
        <p:spPr>
          <a:xfrm>
            <a:off x="4576175" y="0"/>
            <a:ext cx="4567824"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5C7CB5"/>
      </a:dk1>
      <a:lt1>
        <a:srgbClr val="E7B401"/>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